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322" r:id="rId3"/>
    <p:sldId id="335" r:id="rId4"/>
    <p:sldId id="336" r:id="rId5"/>
    <p:sldId id="337" r:id="rId6"/>
    <p:sldId id="334" r:id="rId7"/>
    <p:sldId id="333" r:id="rId8"/>
    <p:sldId id="338" r:id="rId9"/>
    <p:sldId id="339" r:id="rId10"/>
    <p:sldId id="301" r:id="rId11"/>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0" autoAdjust="0"/>
    <p:restoredTop sz="94580" autoAdjust="0"/>
  </p:normalViewPr>
  <p:slideViewPr>
    <p:cSldViewPr>
      <p:cViewPr varScale="1">
        <p:scale>
          <a:sx n="71" d="100"/>
          <a:sy n="71" d="100"/>
        </p:scale>
        <p:origin x="-132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B3B38D-7935-4122-99B1-389C898A1859}"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US"/>
        </a:p>
      </dgm:t>
    </dgm:pt>
    <dgm:pt modelId="{C1FA4B80-CAD0-41E3-BDD9-A4585D463147}">
      <dgm:prSet phldrT="[Text]" custT="1"/>
      <dgm:spPr>
        <a:ln>
          <a:solidFill>
            <a:schemeClr val="tx1"/>
          </a:solidFill>
        </a:ln>
        <a:effectLst>
          <a:glow rad="228600">
            <a:schemeClr val="accent3">
              <a:satMod val="175000"/>
              <a:alpha val="40000"/>
            </a:schemeClr>
          </a:glow>
        </a:effectLst>
      </dgm:spPr>
      <dgm:t>
        <a:bodyPr/>
        <a:lstStyle/>
        <a:p>
          <a:pPr algn="ctr"/>
          <a:r>
            <a:rPr lang="bg-BG" sz="1800" b="1" dirty="0" smtClean="0"/>
            <a:t>Термин</a:t>
          </a:r>
          <a:endParaRPr lang="lv-LV" sz="1800" b="1" dirty="0"/>
        </a:p>
        <a:p>
          <a:pPr algn="ctr"/>
          <a:r>
            <a:rPr lang="bg-BG" sz="1800" dirty="0" smtClean="0"/>
            <a:t>(в съответствие с разбирането на понятието)</a:t>
          </a:r>
          <a:endParaRPr lang="en-US" sz="1800" dirty="0"/>
        </a:p>
      </dgm:t>
    </dgm:pt>
    <dgm:pt modelId="{AB45CE0D-821C-4548-9FC5-29FDA890C637}" type="parTrans" cxnId="{18236F98-2A13-4F15-BDF8-F492E2E6A676}">
      <dgm:prSet/>
      <dgm:spPr/>
      <dgm:t>
        <a:bodyPr/>
        <a:lstStyle/>
        <a:p>
          <a:endParaRPr lang="en-US"/>
        </a:p>
      </dgm:t>
    </dgm:pt>
    <dgm:pt modelId="{B1E66EA2-0CCC-40A7-9E53-F5DB47878784}" type="sibTrans" cxnId="{18236F98-2A13-4F15-BDF8-F492E2E6A676}">
      <dgm:prSet/>
      <dgm:spPr/>
      <dgm:t>
        <a:bodyPr/>
        <a:lstStyle/>
        <a:p>
          <a:endParaRPr lang="en-US"/>
        </a:p>
      </dgm:t>
    </dgm:pt>
    <dgm:pt modelId="{4D4885BE-C074-4E08-99D0-AFF892720BA2}">
      <dgm:prSet phldrT="[Text]" custT="1"/>
      <dgm:spPr>
        <a:effectLst>
          <a:glow rad="228600">
            <a:schemeClr val="accent6">
              <a:satMod val="175000"/>
              <a:alpha val="40000"/>
            </a:schemeClr>
          </a:glow>
        </a:effectLst>
      </dgm:spPr>
      <dgm:t>
        <a:bodyPr/>
        <a:lstStyle/>
        <a:p>
          <a:r>
            <a:rPr lang="ru-RU" sz="1800" dirty="0" smtClean="0"/>
            <a:t>Получава се чрез процеса на практически опит</a:t>
          </a:r>
          <a:endParaRPr lang="en-US" sz="1800" dirty="0">
            <a:solidFill>
              <a:schemeClr val="tx1"/>
            </a:solidFill>
          </a:endParaRPr>
        </a:p>
      </dgm:t>
    </dgm:pt>
    <dgm:pt modelId="{CB595CE6-0C45-4DF5-B708-23D677B051B4}" type="parTrans" cxnId="{C02C16E3-1B31-4AA1-B4DD-47FB7DD29500}">
      <dgm:prSet/>
      <dgm:spPr/>
      <dgm:t>
        <a:bodyPr/>
        <a:lstStyle/>
        <a:p>
          <a:endParaRPr lang="en-US"/>
        </a:p>
      </dgm:t>
    </dgm:pt>
    <dgm:pt modelId="{408CC4FB-8EBC-4768-8F05-6CC5DFC1EA50}" type="sibTrans" cxnId="{C02C16E3-1B31-4AA1-B4DD-47FB7DD29500}">
      <dgm:prSet/>
      <dgm:spPr/>
      <dgm:t>
        <a:bodyPr/>
        <a:lstStyle/>
        <a:p>
          <a:endParaRPr lang="en-US"/>
        </a:p>
      </dgm:t>
    </dgm:pt>
    <dgm:pt modelId="{448B0762-FF80-4402-AAF5-CBE084120169}">
      <dgm:prSet phldrT="[Text]"/>
      <dgm:spPr>
        <a:effectLst>
          <a:glow rad="228600">
            <a:schemeClr val="accent2">
              <a:satMod val="175000"/>
              <a:alpha val="40000"/>
            </a:schemeClr>
          </a:glow>
        </a:effectLst>
      </dgm:spPr>
      <dgm:t>
        <a:bodyPr/>
        <a:lstStyle/>
        <a:p>
          <a:r>
            <a:rPr lang="lv-LV" dirty="0"/>
            <a:t>……</a:t>
          </a:r>
          <a:r>
            <a:rPr lang="lv-LV" dirty="0">
              <a:solidFill>
                <a:srgbClr val="C00000"/>
              </a:solidFill>
            </a:rPr>
            <a:t>?</a:t>
          </a:r>
          <a:r>
            <a:rPr lang="lv-LV" dirty="0"/>
            <a:t>……</a:t>
          </a:r>
          <a:endParaRPr lang="en-US" dirty="0"/>
        </a:p>
      </dgm:t>
    </dgm:pt>
    <dgm:pt modelId="{16D52EB8-1CD2-484D-B9AD-30E10B37C289}" type="parTrans" cxnId="{CC93D3DE-99A5-4124-AB9D-1AE44FE30A04}">
      <dgm:prSet/>
      <dgm:spPr>
        <a:solidFill>
          <a:schemeClr val="tx1"/>
        </a:solidFill>
      </dgm:spPr>
      <dgm:t>
        <a:bodyPr/>
        <a:lstStyle/>
        <a:p>
          <a:endParaRPr lang="en-US"/>
        </a:p>
      </dgm:t>
    </dgm:pt>
    <dgm:pt modelId="{2375B4CA-DA78-46F0-8FCC-32D51C69DA58}" type="sibTrans" cxnId="{CC93D3DE-99A5-4124-AB9D-1AE44FE30A04}">
      <dgm:prSet/>
      <dgm:spPr/>
      <dgm:t>
        <a:bodyPr/>
        <a:lstStyle/>
        <a:p>
          <a:endParaRPr lang="en-US"/>
        </a:p>
      </dgm:t>
    </dgm:pt>
    <dgm:pt modelId="{D274B637-2E54-4798-82DF-FA3A873A201C}">
      <dgm:prSet phldrT="[Text]" custT="1"/>
      <dgm:spPr>
        <a:effectLst>
          <a:glow rad="228600">
            <a:schemeClr val="accent1">
              <a:satMod val="175000"/>
              <a:alpha val="40000"/>
            </a:schemeClr>
          </a:glow>
        </a:effectLst>
      </dgm:spPr>
      <dgm:t>
        <a:bodyPr/>
        <a:lstStyle/>
        <a:p>
          <a:r>
            <a:rPr lang="bg-BG" sz="1800" dirty="0" smtClean="0"/>
            <a:t>Основава се на логически, но непреки връзки</a:t>
          </a:r>
          <a:endParaRPr lang="en-US" sz="1800" dirty="0">
            <a:solidFill>
              <a:schemeClr val="tx1"/>
            </a:solidFill>
          </a:endParaRPr>
        </a:p>
      </dgm:t>
    </dgm:pt>
    <dgm:pt modelId="{82B93360-AF39-437A-BC45-53D6ACF01168}" type="parTrans" cxnId="{94BDE115-5166-40E0-98D1-3C2ABFCCE366}">
      <dgm:prSet/>
      <dgm:spPr/>
      <dgm:t>
        <a:bodyPr/>
        <a:lstStyle/>
        <a:p>
          <a:endParaRPr lang="en-US"/>
        </a:p>
      </dgm:t>
    </dgm:pt>
    <dgm:pt modelId="{F93F05B3-F41B-41BC-A6FF-C80510A430A7}" type="sibTrans" cxnId="{94BDE115-5166-40E0-98D1-3C2ABFCCE366}">
      <dgm:prSet/>
      <dgm:spPr/>
      <dgm:t>
        <a:bodyPr/>
        <a:lstStyle/>
        <a:p>
          <a:endParaRPr lang="en-US"/>
        </a:p>
      </dgm:t>
    </dgm:pt>
    <dgm:pt modelId="{5E0E5B53-A4BE-4D38-A7FF-43E29D50C976}" type="pres">
      <dgm:prSet presAssocID="{3EB3B38D-7935-4122-99B1-389C898A1859}" presName="hierChild1" presStyleCnt="0">
        <dgm:presLayoutVars>
          <dgm:orgChart val="1"/>
          <dgm:chPref val="1"/>
          <dgm:dir/>
          <dgm:animOne val="branch"/>
          <dgm:animLvl val="lvl"/>
          <dgm:resizeHandles/>
        </dgm:presLayoutVars>
      </dgm:prSet>
      <dgm:spPr/>
      <dgm:t>
        <a:bodyPr/>
        <a:lstStyle/>
        <a:p>
          <a:endParaRPr lang="bg-BG"/>
        </a:p>
      </dgm:t>
    </dgm:pt>
    <dgm:pt modelId="{23F646A5-1FF8-4873-A1F2-5CA680904AEB}" type="pres">
      <dgm:prSet presAssocID="{C1FA4B80-CAD0-41E3-BDD9-A4585D463147}" presName="hierRoot1" presStyleCnt="0">
        <dgm:presLayoutVars>
          <dgm:hierBranch val="init"/>
        </dgm:presLayoutVars>
      </dgm:prSet>
      <dgm:spPr/>
    </dgm:pt>
    <dgm:pt modelId="{AC449A7C-298C-497A-9D4A-3EE24FD616AD}" type="pres">
      <dgm:prSet presAssocID="{C1FA4B80-CAD0-41E3-BDD9-A4585D463147}" presName="rootComposite1" presStyleCnt="0"/>
      <dgm:spPr/>
    </dgm:pt>
    <dgm:pt modelId="{D2A39E1A-6473-443E-848C-B8CE7F5C5254}" type="pres">
      <dgm:prSet presAssocID="{C1FA4B80-CAD0-41E3-BDD9-A4585D463147}" presName="rootText1" presStyleLbl="node0" presStyleIdx="0" presStyleCnt="1" custScaleX="146876" custScaleY="137353" custLinFactNeighborX="-970" custLinFactNeighborY="-41382">
        <dgm:presLayoutVars>
          <dgm:chPref val="3"/>
        </dgm:presLayoutVars>
      </dgm:prSet>
      <dgm:spPr/>
      <dgm:t>
        <a:bodyPr/>
        <a:lstStyle/>
        <a:p>
          <a:endParaRPr lang="bg-BG"/>
        </a:p>
      </dgm:t>
    </dgm:pt>
    <dgm:pt modelId="{E238B268-749D-4C1E-B97C-05E271100C98}" type="pres">
      <dgm:prSet presAssocID="{C1FA4B80-CAD0-41E3-BDD9-A4585D463147}" presName="rootConnector1" presStyleLbl="node1" presStyleIdx="0" presStyleCnt="0"/>
      <dgm:spPr/>
      <dgm:t>
        <a:bodyPr/>
        <a:lstStyle/>
        <a:p>
          <a:endParaRPr lang="bg-BG"/>
        </a:p>
      </dgm:t>
    </dgm:pt>
    <dgm:pt modelId="{8C2DC475-99B9-40F9-BA31-EA37872A6D60}" type="pres">
      <dgm:prSet presAssocID="{C1FA4B80-CAD0-41E3-BDD9-A4585D463147}" presName="hierChild2" presStyleCnt="0"/>
      <dgm:spPr/>
    </dgm:pt>
    <dgm:pt modelId="{A5265558-A7B1-4798-BD50-73640863367E}" type="pres">
      <dgm:prSet presAssocID="{CB595CE6-0C45-4DF5-B708-23D677B051B4}" presName="Name37" presStyleLbl="parChTrans1D2" presStyleIdx="0" presStyleCnt="3"/>
      <dgm:spPr/>
      <dgm:t>
        <a:bodyPr/>
        <a:lstStyle/>
        <a:p>
          <a:endParaRPr lang="bg-BG"/>
        </a:p>
      </dgm:t>
    </dgm:pt>
    <dgm:pt modelId="{D5599144-71C7-40C3-9078-719FE2A4F8C0}" type="pres">
      <dgm:prSet presAssocID="{4D4885BE-C074-4E08-99D0-AFF892720BA2}" presName="hierRoot2" presStyleCnt="0">
        <dgm:presLayoutVars>
          <dgm:hierBranch val="init"/>
        </dgm:presLayoutVars>
      </dgm:prSet>
      <dgm:spPr/>
    </dgm:pt>
    <dgm:pt modelId="{657D4957-C500-41B7-92D8-BDC3E4B9A4DE}" type="pres">
      <dgm:prSet presAssocID="{4D4885BE-C074-4E08-99D0-AFF892720BA2}" presName="rootComposite" presStyleCnt="0"/>
      <dgm:spPr/>
    </dgm:pt>
    <dgm:pt modelId="{4AD3F0A6-E4DF-4B40-B7B3-250AA898AC31}" type="pres">
      <dgm:prSet presAssocID="{4D4885BE-C074-4E08-99D0-AFF892720BA2}" presName="rootText" presStyleLbl="node2" presStyleIdx="0" presStyleCnt="3" custScaleX="110438">
        <dgm:presLayoutVars>
          <dgm:chPref val="3"/>
        </dgm:presLayoutVars>
      </dgm:prSet>
      <dgm:spPr/>
      <dgm:t>
        <a:bodyPr/>
        <a:lstStyle/>
        <a:p>
          <a:endParaRPr lang="bg-BG"/>
        </a:p>
      </dgm:t>
    </dgm:pt>
    <dgm:pt modelId="{D089F672-B303-48C8-842D-F71151009699}" type="pres">
      <dgm:prSet presAssocID="{4D4885BE-C074-4E08-99D0-AFF892720BA2}" presName="rootConnector" presStyleLbl="node2" presStyleIdx="0" presStyleCnt="3"/>
      <dgm:spPr/>
      <dgm:t>
        <a:bodyPr/>
        <a:lstStyle/>
        <a:p>
          <a:endParaRPr lang="bg-BG"/>
        </a:p>
      </dgm:t>
    </dgm:pt>
    <dgm:pt modelId="{5E543BAA-17F8-43B5-9429-9A3CF9800BEB}" type="pres">
      <dgm:prSet presAssocID="{4D4885BE-C074-4E08-99D0-AFF892720BA2}" presName="hierChild4" presStyleCnt="0"/>
      <dgm:spPr/>
    </dgm:pt>
    <dgm:pt modelId="{23B7BAC1-0D0F-41E9-A009-3873E219CD0F}" type="pres">
      <dgm:prSet presAssocID="{4D4885BE-C074-4E08-99D0-AFF892720BA2}" presName="hierChild5" presStyleCnt="0"/>
      <dgm:spPr/>
    </dgm:pt>
    <dgm:pt modelId="{09AFE619-8197-42FC-B0FE-0BC8D8C8611E}" type="pres">
      <dgm:prSet presAssocID="{16D52EB8-1CD2-484D-B9AD-30E10B37C289}" presName="Name37" presStyleLbl="parChTrans1D2" presStyleIdx="1" presStyleCnt="3"/>
      <dgm:spPr/>
      <dgm:t>
        <a:bodyPr/>
        <a:lstStyle/>
        <a:p>
          <a:endParaRPr lang="bg-BG"/>
        </a:p>
      </dgm:t>
    </dgm:pt>
    <dgm:pt modelId="{992EEE4E-645F-43DE-927F-DF0010DBB168}" type="pres">
      <dgm:prSet presAssocID="{448B0762-FF80-4402-AAF5-CBE084120169}" presName="hierRoot2" presStyleCnt="0">
        <dgm:presLayoutVars>
          <dgm:hierBranch val="init"/>
        </dgm:presLayoutVars>
      </dgm:prSet>
      <dgm:spPr/>
    </dgm:pt>
    <dgm:pt modelId="{551DE5A2-DDD5-4F5E-96D3-874FB7EB8F1D}" type="pres">
      <dgm:prSet presAssocID="{448B0762-FF80-4402-AAF5-CBE084120169}" presName="rootComposite" presStyleCnt="0"/>
      <dgm:spPr/>
    </dgm:pt>
    <dgm:pt modelId="{0D516D50-1080-48B0-AAE5-C356395F8789}" type="pres">
      <dgm:prSet presAssocID="{448B0762-FF80-4402-AAF5-CBE084120169}" presName="rootText" presStyleLbl="node2" presStyleIdx="1" presStyleCnt="3">
        <dgm:presLayoutVars>
          <dgm:chPref val="3"/>
        </dgm:presLayoutVars>
      </dgm:prSet>
      <dgm:spPr/>
      <dgm:t>
        <a:bodyPr/>
        <a:lstStyle/>
        <a:p>
          <a:endParaRPr lang="bg-BG"/>
        </a:p>
      </dgm:t>
    </dgm:pt>
    <dgm:pt modelId="{643B2118-279D-4DC0-BC5B-A9F876A5E07B}" type="pres">
      <dgm:prSet presAssocID="{448B0762-FF80-4402-AAF5-CBE084120169}" presName="rootConnector" presStyleLbl="node2" presStyleIdx="1" presStyleCnt="3"/>
      <dgm:spPr/>
      <dgm:t>
        <a:bodyPr/>
        <a:lstStyle/>
        <a:p>
          <a:endParaRPr lang="bg-BG"/>
        </a:p>
      </dgm:t>
    </dgm:pt>
    <dgm:pt modelId="{12EF3B75-D360-4F23-A07E-EF2237A30E2D}" type="pres">
      <dgm:prSet presAssocID="{448B0762-FF80-4402-AAF5-CBE084120169}" presName="hierChild4" presStyleCnt="0"/>
      <dgm:spPr/>
    </dgm:pt>
    <dgm:pt modelId="{98AED30B-D709-4F8A-91B5-FE304CBBE509}" type="pres">
      <dgm:prSet presAssocID="{448B0762-FF80-4402-AAF5-CBE084120169}" presName="hierChild5" presStyleCnt="0"/>
      <dgm:spPr/>
    </dgm:pt>
    <dgm:pt modelId="{7F6A4339-ED28-4099-A9B8-DE5EFF75CE1D}" type="pres">
      <dgm:prSet presAssocID="{82B93360-AF39-437A-BC45-53D6ACF01168}" presName="Name37" presStyleLbl="parChTrans1D2" presStyleIdx="2" presStyleCnt="3"/>
      <dgm:spPr/>
      <dgm:t>
        <a:bodyPr/>
        <a:lstStyle/>
        <a:p>
          <a:endParaRPr lang="bg-BG"/>
        </a:p>
      </dgm:t>
    </dgm:pt>
    <dgm:pt modelId="{8C170AE0-43E5-4239-99EF-C7C203670865}" type="pres">
      <dgm:prSet presAssocID="{D274B637-2E54-4798-82DF-FA3A873A201C}" presName="hierRoot2" presStyleCnt="0">
        <dgm:presLayoutVars>
          <dgm:hierBranch val="init"/>
        </dgm:presLayoutVars>
      </dgm:prSet>
      <dgm:spPr/>
    </dgm:pt>
    <dgm:pt modelId="{E86B9AD4-50E0-405E-B668-03E3F20C63FD}" type="pres">
      <dgm:prSet presAssocID="{D274B637-2E54-4798-82DF-FA3A873A201C}" presName="rootComposite" presStyleCnt="0"/>
      <dgm:spPr/>
    </dgm:pt>
    <dgm:pt modelId="{14EA7155-9E31-45C1-AFA2-BBD42B46AD3A}" type="pres">
      <dgm:prSet presAssocID="{D274B637-2E54-4798-82DF-FA3A873A201C}" presName="rootText" presStyleLbl="node2" presStyleIdx="2" presStyleCnt="3" custScaleX="121229">
        <dgm:presLayoutVars>
          <dgm:chPref val="3"/>
        </dgm:presLayoutVars>
      </dgm:prSet>
      <dgm:spPr/>
      <dgm:t>
        <a:bodyPr/>
        <a:lstStyle/>
        <a:p>
          <a:endParaRPr lang="bg-BG"/>
        </a:p>
      </dgm:t>
    </dgm:pt>
    <dgm:pt modelId="{0816D804-73AF-4DC3-8B33-580E4C67564C}" type="pres">
      <dgm:prSet presAssocID="{D274B637-2E54-4798-82DF-FA3A873A201C}" presName="rootConnector" presStyleLbl="node2" presStyleIdx="2" presStyleCnt="3"/>
      <dgm:spPr/>
      <dgm:t>
        <a:bodyPr/>
        <a:lstStyle/>
        <a:p>
          <a:endParaRPr lang="bg-BG"/>
        </a:p>
      </dgm:t>
    </dgm:pt>
    <dgm:pt modelId="{F2389F93-0251-4DD6-A7F9-F2A964E089D9}" type="pres">
      <dgm:prSet presAssocID="{D274B637-2E54-4798-82DF-FA3A873A201C}" presName="hierChild4" presStyleCnt="0"/>
      <dgm:spPr/>
    </dgm:pt>
    <dgm:pt modelId="{A19F39BA-1A27-425D-A28A-C19ECA0C15A1}" type="pres">
      <dgm:prSet presAssocID="{D274B637-2E54-4798-82DF-FA3A873A201C}" presName="hierChild5" presStyleCnt="0"/>
      <dgm:spPr/>
    </dgm:pt>
    <dgm:pt modelId="{51F52CE9-DF48-498B-8C0C-97B3BFB4ED0B}" type="pres">
      <dgm:prSet presAssocID="{C1FA4B80-CAD0-41E3-BDD9-A4585D463147}" presName="hierChild3" presStyleCnt="0"/>
      <dgm:spPr/>
    </dgm:pt>
  </dgm:ptLst>
  <dgm:cxnLst>
    <dgm:cxn modelId="{CC93D3DE-99A5-4124-AB9D-1AE44FE30A04}" srcId="{C1FA4B80-CAD0-41E3-BDD9-A4585D463147}" destId="{448B0762-FF80-4402-AAF5-CBE084120169}" srcOrd="1" destOrd="0" parTransId="{16D52EB8-1CD2-484D-B9AD-30E10B37C289}" sibTransId="{2375B4CA-DA78-46F0-8FCC-32D51C69DA58}"/>
    <dgm:cxn modelId="{62FAF69B-A5B9-4193-962B-32586BB7B169}" type="presOf" srcId="{16D52EB8-1CD2-484D-B9AD-30E10B37C289}" destId="{09AFE619-8197-42FC-B0FE-0BC8D8C8611E}" srcOrd="0" destOrd="0" presId="urn:microsoft.com/office/officeart/2005/8/layout/orgChart1"/>
    <dgm:cxn modelId="{94BDE115-5166-40E0-98D1-3C2ABFCCE366}" srcId="{C1FA4B80-CAD0-41E3-BDD9-A4585D463147}" destId="{D274B637-2E54-4798-82DF-FA3A873A201C}" srcOrd="2" destOrd="0" parTransId="{82B93360-AF39-437A-BC45-53D6ACF01168}" sibTransId="{F93F05B3-F41B-41BC-A6FF-C80510A430A7}"/>
    <dgm:cxn modelId="{9B312739-5CE5-485E-A1B4-5D4B80330B3A}" type="presOf" srcId="{448B0762-FF80-4402-AAF5-CBE084120169}" destId="{0D516D50-1080-48B0-AAE5-C356395F8789}" srcOrd="0" destOrd="0" presId="urn:microsoft.com/office/officeart/2005/8/layout/orgChart1"/>
    <dgm:cxn modelId="{977E7168-2595-498B-AA2A-CEED0FB934B9}" type="presOf" srcId="{4D4885BE-C074-4E08-99D0-AFF892720BA2}" destId="{4AD3F0A6-E4DF-4B40-B7B3-250AA898AC31}" srcOrd="0" destOrd="0" presId="urn:microsoft.com/office/officeart/2005/8/layout/orgChart1"/>
    <dgm:cxn modelId="{18236F98-2A13-4F15-BDF8-F492E2E6A676}" srcId="{3EB3B38D-7935-4122-99B1-389C898A1859}" destId="{C1FA4B80-CAD0-41E3-BDD9-A4585D463147}" srcOrd="0" destOrd="0" parTransId="{AB45CE0D-821C-4548-9FC5-29FDA890C637}" sibTransId="{B1E66EA2-0CCC-40A7-9E53-F5DB47878784}"/>
    <dgm:cxn modelId="{DB449D17-4825-47BB-91E3-1085753B24C0}" type="presOf" srcId="{CB595CE6-0C45-4DF5-B708-23D677B051B4}" destId="{A5265558-A7B1-4798-BD50-73640863367E}" srcOrd="0" destOrd="0" presId="urn:microsoft.com/office/officeart/2005/8/layout/orgChart1"/>
    <dgm:cxn modelId="{281A9BAD-135C-4A34-8858-07F23E91C086}" type="presOf" srcId="{D274B637-2E54-4798-82DF-FA3A873A201C}" destId="{14EA7155-9E31-45C1-AFA2-BBD42B46AD3A}" srcOrd="0" destOrd="0" presId="urn:microsoft.com/office/officeart/2005/8/layout/orgChart1"/>
    <dgm:cxn modelId="{EF9A001D-51BF-4F08-9092-935E9009E4C5}" type="presOf" srcId="{D274B637-2E54-4798-82DF-FA3A873A201C}" destId="{0816D804-73AF-4DC3-8B33-580E4C67564C}" srcOrd="1" destOrd="0" presId="urn:microsoft.com/office/officeart/2005/8/layout/orgChart1"/>
    <dgm:cxn modelId="{669D1752-74B9-4EF1-8368-4280E9E032E7}" type="presOf" srcId="{4D4885BE-C074-4E08-99D0-AFF892720BA2}" destId="{D089F672-B303-48C8-842D-F71151009699}" srcOrd="1" destOrd="0" presId="urn:microsoft.com/office/officeart/2005/8/layout/orgChart1"/>
    <dgm:cxn modelId="{1F1F2C3C-1AA9-444C-9C36-0117023B7A1D}" type="presOf" srcId="{3EB3B38D-7935-4122-99B1-389C898A1859}" destId="{5E0E5B53-A4BE-4D38-A7FF-43E29D50C976}" srcOrd="0" destOrd="0" presId="urn:microsoft.com/office/officeart/2005/8/layout/orgChart1"/>
    <dgm:cxn modelId="{1C451532-874A-455A-AD69-F49409EAC23B}" type="presOf" srcId="{448B0762-FF80-4402-AAF5-CBE084120169}" destId="{643B2118-279D-4DC0-BC5B-A9F876A5E07B}" srcOrd="1" destOrd="0" presId="urn:microsoft.com/office/officeart/2005/8/layout/orgChart1"/>
    <dgm:cxn modelId="{D8D52B86-DAE6-4A17-BB2F-7395DECE9BA2}" type="presOf" srcId="{82B93360-AF39-437A-BC45-53D6ACF01168}" destId="{7F6A4339-ED28-4099-A9B8-DE5EFF75CE1D}" srcOrd="0" destOrd="0" presId="urn:microsoft.com/office/officeart/2005/8/layout/orgChart1"/>
    <dgm:cxn modelId="{6565595C-E5F1-4454-AAD1-E3525F1E7D3E}" type="presOf" srcId="{C1FA4B80-CAD0-41E3-BDD9-A4585D463147}" destId="{E238B268-749D-4C1E-B97C-05E271100C98}" srcOrd="1" destOrd="0" presId="urn:microsoft.com/office/officeart/2005/8/layout/orgChart1"/>
    <dgm:cxn modelId="{FBEF4A51-BAFB-41F2-8C28-A2F2A19A002A}" type="presOf" srcId="{C1FA4B80-CAD0-41E3-BDD9-A4585D463147}" destId="{D2A39E1A-6473-443E-848C-B8CE7F5C5254}" srcOrd="0" destOrd="0" presId="urn:microsoft.com/office/officeart/2005/8/layout/orgChart1"/>
    <dgm:cxn modelId="{C02C16E3-1B31-4AA1-B4DD-47FB7DD29500}" srcId="{C1FA4B80-CAD0-41E3-BDD9-A4585D463147}" destId="{4D4885BE-C074-4E08-99D0-AFF892720BA2}" srcOrd="0" destOrd="0" parTransId="{CB595CE6-0C45-4DF5-B708-23D677B051B4}" sibTransId="{408CC4FB-8EBC-4768-8F05-6CC5DFC1EA50}"/>
    <dgm:cxn modelId="{9A167740-18AD-46DE-871C-F89FD4C45149}" type="presParOf" srcId="{5E0E5B53-A4BE-4D38-A7FF-43E29D50C976}" destId="{23F646A5-1FF8-4873-A1F2-5CA680904AEB}" srcOrd="0" destOrd="0" presId="urn:microsoft.com/office/officeart/2005/8/layout/orgChart1"/>
    <dgm:cxn modelId="{BF90AF03-B0C5-49FF-9573-2BE11F85C6D0}" type="presParOf" srcId="{23F646A5-1FF8-4873-A1F2-5CA680904AEB}" destId="{AC449A7C-298C-497A-9D4A-3EE24FD616AD}" srcOrd="0" destOrd="0" presId="urn:microsoft.com/office/officeart/2005/8/layout/orgChart1"/>
    <dgm:cxn modelId="{D4401112-5DE3-412A-8AE1-B191A63133B9}" type="presParOf" srcId="{AC449A7C-298C-497A-9D4A-3EE24FD616AD}" destId="{D2A39E1A-6473-443E-848C-B8CE7F5C5254}" srcOrd="0" destOrd="0" presId="urn:microsoft.com/office/officeart/2005/8/layout/orgChart1"/>
    <dgm:cxn modelId="{752AFF70-7E2E-49E7-99A5-47BFB927FD52}" type="presParOf" srcId="{AC449A7C-298C-497A-9D4A-3EE24FD616AD}" destId="{E238B268-749D-4C1E-B97C-05E271100C98}" srcOrd="1" destOrd="0" presId="urn:microsoft.com/office/officeart/2005/8/layout/orgChart1"/>
    <dgm:cxn modelId="{93059574-7023-43A1-9F21-958B62471AAA}" type="presParOf" srcId="{23F646A5-1FF8-4873-A1F2-5CA680904AEB}" destId="{8C2DC475-99B9-40F9-BA31-EA37872A6D60}" srcOrd="1" destOrd="0" presId="urn:microsoft.com/office/officeart/2005/8/layout/orgChart1"/>
    <dgm:cxn modelId="{07C67ED5-C3A6-4C89-88A7-98838B0888AD}" type="presParOf" srcId="{8C2DC475-99B9-40F9-BA31-EA37872A6D60}" destId="{A5265558-A7B1-4798-BD50-73640863367E}" srcOrd="0" destOrd="0" presId="urn:microsoft.com/office/officeart/2005/8/layout/orgChart1"/>
    <dgm:cxn modelId="{E0226426-D667-4902-8EB3-B61C33FB85C7}" type="presParOf" srcId="{8C2DC475-99B9-40F9-BA31-EA37872A6D60}" destId="{D5599144-71C7-40C3-9078-719FE2A4F8C0}" srcOrd="1" destOrd="0" presId="urn:microsoft.com/office/officeart/2005/8/layout/orgChart1"/>
    <dgm:cxn modelId="{6DA86171-AF28-4260-9A8E-720ADA786626}" type="presParOf" srcId="{D5599144-71C7-40C3-9078-719FE2A4F8C0}" destId="{657D4957-C500-41B7-92D8-BDC3E4B9A4DE}" srcOrd="0" destOrd="0" presId="urn:microsoft.com/office/officeart/2005/8/layout/orgChart1"/>
    <dgm:cxn modelId="{B61A67DC-35EF-47C6-9F73-419800D04934}" type="presParOf" srcId="{657D4957-C500-41B7-92D8-BDC3E4B9A4DE}" destId="{4AD3F0A6-E4DF-4B40-B7B3-250AA898AC31}" srcOrd="0" destOrd="0" presId="urn:microsoft.com/office/officeart/2005/8/layout/orgChart1"/>
    <dgm:cxn modelId="{681E0DBD-1C4D-4B85-9855-C577EB2F7CC0}" type="presParOf" srcId="{657D4957-C500-41B7-92D8-BDC3E4B9A4DE}" destId="{D089F672-B303-48C8-842D-F71151009699}" srcOrd="1" destOrd="0" presId="urn:microsoft.com/office/officeart/2005/8/layout/orgChart1"/>
    <dgm:cxn modelId="{17682CED-6FDD-4257-B1FB-441885EF79BD}" type="presParOf" srcId="{D5599144-71C7-40C3-9078-719FE2A4F8C0}" destId="{5E543BAA-17F8-43B5-9429-9A3CF9800BEB}" srcOrd="1" destOrd="0" presId="urn:microsoft.com/office/officeart/2005/8/layout/orgChart1"/>
    <dgm:cxn modelId="{3BC7C699-CFDD-42DF-A68A-D046D3909548}" type="presParOf" srcId="{D5599144-71C7-40C3-9078-719FE2A4F8C0}" destId="{23B7BAC1-0D0F-41E9-A009-3873E219CD0F}" srcOrd="2" destOrd="0" presId="urn:microsoft.com/office/officeart/2005/8/layout/orgChart1"/>
    <dgm:cxn modelId="{16DDBDB3-B946-4AB9-A9D9-5E01EE465ECF}" type="presParOf" srcId="{8C2DC475-99B9-40F9-BA31-EA37872A6D60}" destId="{09AFE619-8197-42FC-B0FE-0BC8D8C8611E}" srcOrd="2" destOrd="0" presId="urn:microsoft.com/office/officeart/2005/8/layout/orgChart1"/>
    <dgm:cxn modelId="{2A581E0B-C2EA-4588-A3C3-16DF376EB878}" type="presParOf" srcId="{8C2DC475-99B9-40F9-BA31-EA37872A6D60}" destId="{992EEE4E-645F-43DE-927F-DF0010DBB168}" srcOrd="3" destOrd="0" presId="urn:microsoft.com/office/officeart/2005/8/layout/orgChart1"/>
    <dgm:cxn modelId="{7D6F9857-54FB-48DA-813C-94B6CCEB2975}" type="presParOf" srcId="{992EEE4E-645F-43DE-927F-DF0010DBB168}" destId="{551DE5A2-DDD5-4F5E-96D3-874FB7EB8F1D}" srcOrd="0" destOrd="0" presId="urn:microsoft.com/office/officeart/2005/8/layout/orgChart1"/>
    <dgm:cxn modelId="{1B7DBA5D-1390-4D4A-8271-31BD85F335CB}" type="presParOf" srcId="{551DE5A2-DDD5-4F5E-96D3-874FB7EB8F1D}" destId="{0D516D50-1080-48B0-AAE5-C356395F8789}" srcOrd="0" destOrd="0" presId="urn:microsoft.com/office/officeart/2005/8/layout/orgChart1"/>
    <dgm:cxn modelId="{20E30C29-403D-45D1-B58B-A1D9F94C33A4}" type="presParOf" srcId="{551DE5A2-DDD5-4F5E-96D3-874FB7EB8F1D}" destId="{643B2118-279D-4DC0-BC5B-A9F876A5E07B}" srcOrd="1" destOrd="0" presId="urn:microsoft.com/office/officeart/2005/8/layout/orgChart1"/>
    <dgm:cxn modelId="{EF4071A3-0C5C-470D-8560-63D08A5779FB}" type="presParOf" srcId="{992EEE4E-645F-43DE-927F-DF0010DBB168}" destId="{12EF3B75-D360-4F23-A07E-EF2237A30E2D}" srcOrd="1" destOrd="0" presId="urn:microsoft.com/office/officeart/2005/8/layout/orgChart1"/>
    <dgm:cxn modelId="{3F6B45B7-C919-405F-9456-ACE67A9F7CC6}" type="presParOf" srcId="{992EEE4E-645F-43DE-927F-DF0010DBB168}" destId="{98AED30B-D709-4F8A-91B5-FE304CBBE509}" srcOrd="2" destOrd="0" presId="urn:microsoft.com/office/officeart/2005/8/layout/orgChart1"/>
    <dgm:cxn modelId="{29731CAA-E2ED-4F39-BB44-DF4EBC6352C2}" type="presParOf" srcId="{8C2DC475-99B9-40F9-BA31-EA37872A6D60}" destId="{7F6A4339-ED28-4099-A9B8-DE5EFF75CE1D}" srcOrd="4" destOrd="0" presId="urn:microsoft.com/office/officeart/2005/8/layout/orgChart1"/>
    <dgm:cxn modelId="{BA789689-32AA-4065-834B-149458DFB754}" type="presParOf" srcId="{8C2DC475-99B9-40F9-BA31-EA37872A6D60}" destId="{8C170AE0-43E5-4239-99EF-C7C203670865}" srcOrd="5" destOrd="0" presId="urn:microsoft.com/office/officeart/2005/8/layout/orgChart1"/>
    <dgm:cxn modelId="{74DC4165-58F0-45FD-9229-11ED23E1B8E3}" type="presParOf" srcId="{8C170AE0-43E5-4239-99EF-C7C203670865}" destId="{E86B9AD4-50E0-405E-B668-03E3F20C63FD}" srcOrd="0" destOrd="0" presId="urn:microsoft.com/office/officeart/2005/8/layout/orgChart1"/>
    <dgm:cxn modelId="{80DB2DFC-0773-4CA9-9D16-C459B0790886}" type="presParOf" srcId="{E86B9AD4-50E0-405E-B668-03E3F20C63FD}" destId="{14EA7155-9E31-45C1-AFA2-BBD42B46AD3A}" srcOrd="0" destOrd="0" presId="urn:microsoft.com/office/officeart/2005/8/layout/orgChart1"/>
    <dgm:cxn modelId="{F97A6FF2-E49D-413A-8C3D-1047EBC2C0BF}" type="presParOf" srcId="{E86B9AD4-50E0-405E-B668-03E3F20C63FD}" destId="{0816D804-73AF-4DC3-8B33-580E4C67564C}" srcOrd="1" destOrd="0" presId="urn:microsoft.com/office/officeart/2005/8/layout/orgChart1"/>
    <dgm:cxn modelId="{E99726FB-DF6E-4C49-A58D-2C11448F1812}" type="presParOf" srcId="{8C170AE0-43E5-4239-99EF-C7C203670865}" destId="{F2389F93-0251-4DD6-A7F9-F2A964E089D9}" srcOrd="1" destOrd="0" presId="urn:microsoft.com/office/officeart/2005/8/layout/orgChart1"/>
    <dgm:cxn modelId="{02010A8F-0E3B-4585-917F-CE0CC476A9B9}" type="presParOf" srcId="{8C170AE0-43E5-4239-99EF-C7C203670865}" destId="{A19F39BA-1A27-425D-A28A-C19ECA0C15A1}" srcOrd="2" destOrd="0" presId="urn:microsoft.com/office/officeart/2005/8/layout/orgChart1"/>
    <dgm:cxn modelId="{11BEF18E-728C-460E-8020-D96CD8F4477B}" type="presParOf" srcId="{23F646A5-1FF8-4873-A1F2-5CA680904AEB}" destId="{51F52CE9-DF48-498B-8C0C-97B3BFB4ED0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A4339-ED28-4099-A9B8-DE5EFF75CE1D}">
      <dsp:nvSpPr>
        <dsp:cNvPr id="0" name=""/>
        <dsp:cNvSpPr/>
      </dsp:nvSpPr>
      <dsp:spPr>
        <a:xfrm>
          <a:off x="3433139" y="1214854"/>
          <a:ext cx="2249911" cy="372177"/>
        </a:xfrm>
        <a:custGeom>
          <a:avLst/>
          <a:gdLst/>
          <a:ahLst/>
          <a:cxnLst/>
          <a:rect l="0" t="0" r="0" b="0"/>
          <a:pathLst>
            <a:path>
              <a:moveTo>
                <a:pt x="0" y="0"/>
              </a:moveTo>
              <a:lnTo>
                <a:pt x="0" y="186438"/>
              </a:lnTo>
              <a:lnTo>
                <a:pt x="2249911" y="186438"/>
              </a:lnTo>
              <a:lnTo>
                <a:pt x="2249911" y="37217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AFE619-8197-42FC-B0FE-0BC8D8C8611E}">
      <dsp:nvSpPr>
        <dsp:cNvPr id="0" name=""/>
        <dsp:cNvSpPr/>
      </dsp:nvSpPr>
      <dsp:spPr>
        <a:xfrm>
          <a:off x="3309134" y="1214854"/>
          <a:ext cx="91440" cy="372177"/>
        </a:xfrm>
        <a:custGeom>
          <a:avLst/>
          <a:gdLst/>
          <a:ahLst/>
          <a:cxnLst/>
          <a:rect l="0" t="0" r="0" b="0"/>
          <a:pathLst>
            <a:path>
              <a:moveTo>
                <a:pt x="124004" y="0"/>
              </a:moveTo>
              <a:lnTo>
                <a:pt x="124004" y="186438"/>
              </a:lnTo>
              <a:lnTo>
                <a:pt x="45720" y="186438"/>
              </a:lnTo>
              <a:lnTo>
                <a:pt x="45720" y="37217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265558-A7B1-4798-BD50-73640863367E}">
      <dsp:nvSpPr>
        <dsp:cNvPr id="0" name=""/>
        <dsp:cNvSpPr/>
      </dsp:nvSpPr>
      <dsp:spPr>
        <a:xfrm>
          <a:off x="1122101" y="1214854"/>
          <a:ext cx="2311037" cy="372177"/>
        </a:xfrm>
        <a:custGeom>
          <a:avLst/>
          <a:gdLst/>
          <a:ahLst/>
          <a:cxnLst/>
          <a:rect l="0" t="0" r="0" b="0"/>
          <a:pathLst>
            <a:path>
              <a:moveTo>
                <a:pt x="2311037" y="0"/>
              </a:moveTo>
              <a:lnTo>
                <a:pt x="2311037" y="186438"/>
              </a:lnTo>
              <a:lnTo>
                <a:pt x="0" y="186438"/>
              </a:lnTo>
              <a:lnTo>
                <a:pt x="0" y="37217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A39E1A-6473-443E-848C-B8CE7F5C5254}">
      <dsp:nvSpPr>
        <dsp:cNvPr id="0" name=""/>
        <dsp:cNvSpPr/>
      </dsp:nvSpPr>
      <dsp:spPr>
        <a:xfrm>
          <a:off x="2134056" y="0"/>
          <a:ext cx="2598165" cy="1214854"/>
        </a:xfrm>
        <a:prstGeom prst="rect">
          <a:avLst/>
        </a:prstGeom>
        <a:solidFill>
          <a:schemeClr val="lt1">
            <a:hueOff val="0"/>
            <a:satOff val="0"/>
            <a:lumOff val="0"/>
            <a:alphaOff val="0"/>
          </a:schemeClr>
        </a:solidFill>
        <a:ln w="25400" cap="flat" cmpd="sng" algn="ctr">
          <a:solidFill>
            <a:schemeClr val="tx1"/>
          </a:solidFill>
          <a:prstDash val="solid"/>
        </a:ln>
        <a:effectLst>
          <a:glow rad="228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bg-BG" sz="1800" b="1" kern="1200" dirty="0" smtClean="0"/>
            <a:t>Термин</a:t>
          </a:r>
          <a:endParaRPr lang="lv-LV" sz="1800" b="1" kern="1200" dirty="0"/>
        </a:p>
        <a:p>
          <a:pPr lvl="0" algn="ctr" defTabSz="800100">
            <a:lnSpc>
              <a:spcPct val="90000"/>
            </a:lnSpc>
            <a:spcBef>
              <a:spcPct val="0"/>
            </a:spcBef>
            <a:spcAft>
              <a:spcPct val="35000"/>
            </a:spcAft>
          </a:pPr>
          <a:r>
            <a:rPr lang="bg-BG" sz="1800" kern="1200" dirty="0" smtClean="0"/>
            <a:t>(в съответствие с разбирането на понятието)</a:t>
          </a:r>
          <a:endParaRPr lang="en-US" sz="1800" kern="1200" dirty="0"/>
        </a:p>
      </dsp:txBody>
      <dsp:txXfrm>
        <a:off x="2134056" y="0"/>
        <a:ext cx="2598165" cy="1214854"/>
      </dsp:txXfrm>
    </dsp:sp>
    <dsp:sp modelId="{4AD3F0A6-E4DF-4B40-B7B3-250AA898AC31}">
      <dsp:nvSpPr>
        <dsp:cNvPr id="0" name=""/>
        <dsp:cNvSpPr/>
      </dsp:nvSpPr>
      <dsp:spPr>
        <a:xfrm>
          <a:off x="145303" y="1587032"/>
          <a:ext cx="1953594" cy="88447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a:glow rad="228600">
            <a:schemeClr val="accent6">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Получава се чрез процеса на практически опит</a:t>
          </a:r>
          <a:endParaRPr lang="en-US" sz="1800" kern="1200" dirty="0">
            <a:solidFill>
              <a:schemeClr val="tx1"/>
            </a:solidFill>
          </a:endParaRPr>
        </a:p>
      </dsp:txBody>
      <dsp:txXfrm>
        <a:off x="145303" y="1587032"/>
        <a:ext cx="1953594" cy="884475"/>
      </dsp:txXfrm>
    </dsp:sp>
    <dsp:sp modelId="{0D516D50-1080-48B0-AAE5-C356395F8789}">
      <dsp:nvSpPr>
        <dsp:cNvPr id="0" name=""/>
        <dsp:cNvSpPr/>
      </dsp:nvSpPr>
      <dsp:spPr>
        <a:xfrm>
          <a:off x="2470378" y="1587032"/>
          <a:ext cx="1768951" cy="88447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lv-LV" sz="4100" kern="1200" dirty="0"/>
            <a:t>……</a:t>
          </a:r>
          <a:r>
            <a:rPr lang="lv-LV" sz="4100" kern="1200" dirty="0">
              <a:solidFill>
                <a:srgbClr val="C00000"/>
              </a:solidFill>
            </a:rPr>
            <a:t>?</a:t>
          </a:r>
          <a:r>
            <a:rPr lang="lv-LV" sz="4100" kern="1200" dirty="0"/>
            <a:t>……</a:t>
          </a:r>
          <a:endParaRPr lang="en-US" sz="4100" kern="1200" dirty="0"/>
        </a:p>
      </dsp:txBody>
      <dsp:txXfrm>
        <a:off x="2470378" y="1587032"/>
        <a:ext cx="1768951" cy="884475"/>
      </dsp:txXfrm>
    </dsp:sp>
    <dsp:sp modelId="{14EA7155-9E31-45C1-AFA2-BBD42B46AD3A}">
      <dsp:nvSpPr>
        <dsp:cNvPr id="0" name=""/>
        <dsp:cNvSpPr/>
      </dsp:nvSpPr>
      <dsp:spPr>
        <a:xfrm>
          <a:off x="4610809" y="1587032"/>
          <a:ext cx="2144482" cy="88447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bg-BG" sz="1800" kern="1200" dirty="0" smtClean="0"/>
            <a:t>Основава се на логически, но непреки връзки</a:t>
          </a:r>
          <a:endParaRPr lang="en-US" sz="1800" kern="1200" dirty="0">
            <a:solidFill>
              <a:schemeClr val="tx1"/>
            </a:solidFill>
          </a:endParaRPr>
        </a:p>
      </dsp:txBody>
      <dsp:txXfrm>
        <a:off x="4610809" y="1587032"/>
        <a:ext cx="2144482" cy="8844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08B0F-64B3-48F4-B119-A7EEF71C78D8}" type="datetimeFigureOut">
              <a:rPr lang="bg-BG" smtClean="0"/>
              <a:pPr/>
              <a:t>23.8.2019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86CE4-0821-4ADF-BE16-B6119DF44014}" type="slidenum">
              <a:rPr lang="bg-BG" smtClean="0"/>
              <a:pPr/>
              <a:t>‹#›</a:t>
            </a:fld>
            <a:endParaRPr lang="bg-BG"/>
          </a:p>
        </p:txBody>
      </p:sp>
    </p:spTree>
    <p:extLst>
      <p:ext uri="{BB962C8B-B14F-4D97-AF65-F5344CB8AC3E}">
        <p14:creationId xmlns:p14="http://schemas.microsoft.com/office/powerpoint/2010/main" val="9703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a:t>
            </a:fld>
            <a:endParaRPr lang="bg-BG"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43000" y="685800"/>
            <a:ext cx="4572000" cy="3429000"/>
          </a:xfrm>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72EB81-9B5D-48EF-ACB3-3D37756BA534}" type="slidenum">
              <a:rPr lang="bg-BG" altLang="en-US" smtClean="0"/>
              <a:pPr eaLnBrk="1" hangingPunct="1"/>
              <a:t>10</a:t>
            </a:fld>
            <a:endParaRPr lang="bg-BG"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70682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311741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5840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91154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418127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276724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203911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4251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18653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335072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14665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1E21-10EA-452C-ABD6-CB14A26D7735}" type="datetimeFigureOut">
              <a:rPr lang="bg-BG" smtClean="0"/>
              <a:pPr/>
              <a:t>23.8.2019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D5A48-CDC4-4BAB-B508-8ED8899E6E65}" type="slidenum">
              <a:rPr lang="bg-BG" smtClean="0"/>
              <a:pPr/>
              <a:t>‹#›</a:t>
            </a:fld>
            <a:endParaRPr lang="bg-BG"/>
          </a:p>
        </p:txBody>
      </p:sp>
    </p:spTree>
    <p:extLst>
      <p:ext uri="{BB962C8B-B14F-4D97-AF65-F5344CB8AC3E}">
        <p14:creationId xmlns:p14="http://schemas.microsoft.com/office/powerpoint/2010/main" val="1605812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31640" y="1133500"/>
            <a:ext cx="6834187" cy="2007468"/>
          </a:xfrm>
        </p:spPr>
        <p:txBody>
          <a:bodyPr>
            <a:noAutofit/>
          </a:bodyPr>
          <a:lstStyle/>
          <a:p>
            <a:pPr>
              <a:defRPr/>
            </a:pPr>
            <a:r>
              <a:rPr lang="en-US" sz="2400" b="1" dirty="0">
                <a:solidFill>
                  <a:srgbClr val="002060"/>
                </a:solidFill>
                <a:effectLst>
                  <a:outerShdw blurRad="38100" dist="38100" dir="2700000" algn="tl">
                    <a:srgbClr val="C0C0C0"/>
                  </a:outerShdw>
                </a:effectLst>
                <a:latin typeface="Arial" charset="0"/>
              </a:rPr>
              <a:t>GOSCIENCE:</a:t>
            </a:r>
            <a:br>
              <a:rPr lang="en-US" sz="2400" b="1" dirty="0">
                <a:solidFill>
                  <a:srgbClr val="002060"/>
                </a:solidFill>
                <a:effectLst>
                  <a:outerShdw blurRad="38100" dist="38100" dir="2700000" algn="tl">
                    <a:srgbClr val="C0C0C0"/>
                  </a:outerShdw>
                </a:effectLst>
                <a:latin typeface="Arial" charset="0"/>
              </a:rPr>
            </a:br>
            <a:r>
              <a:rPr lang="bg-BG" sz="2400" b="1" dirty="0">
                <a:solidFill>
                  <a:srgbClr val="002060"/>
                </a:solidFill>
                <a:effectLst>
                  <a:outerShdw blurRad="38100" dist="38100" dir="2700000" algn="tl">
                    <a:srgbClr val="C0C0C0"/>
                  </a:outerShdw>
                </a:effectLst>
                <a:latin typeface="Arial" charset="0"/>
              </a:rPr>
              <a:t>креативност и подобрено разбиране в преподаването и изучаването на науки в училищата</a:t>
            </a:r>
            <a:endParaRPr lang="en-US" sz="2400" b="1" dirty="0">
              <a:solidFill>
                <a:srgbClr val="002060"/>
              </a:solidFill>
              <a:effectLst>
                <a:outerShdw blurRad="38100" dist="38100" dir="2700000" algn="tl">
                  <a:srgbClr val="C0C0C0"/>
                </a:outerShdw>
              </a:effectLst>
              <a:latin typeface="Arial" charset="0"/>
            </a:endParaRPr>
          </a:p>
        </p:txBody>
      </p:sp>
      <p:sp>
        <p:nvSpPr>
          <p:cNvPr id="3075" name="Rectangle 3"/>
          <p:cNvSpPr>
            <a:spLocks noGrp="1" noChangeArrowheads="1"/>
          </p:cNvSpPr>
          <p:nvPr>
            <p:ph type="subTitle" idx="1"/>
          </p:nvPr>
        </p:nvSpPr>
        <p:spPr>
          <a:xfrm>
            <a:off x="1403350" y="3429000"/>
            <a:ext cx="6400800" cy="2497138"/>
          </a:xfrm>
        </p:spPr>
        <p:txBody>
          <a:bodyPr>
            <a:normAutofit fontScale="92500" lnSpcReduction="20000"/>
          </a:bodyPr>
          <a:lstStyle/>
          <a:p>
            <a:r>
              <a:rPr lang="bg-BG" sz="2400" b="1" dirty="0" smtClean="0">
                <a:solidFill>
                  <a:srgbClr val="33CC33"/>
                </a:solidFill>
                <a:effectLst>
                  <a:outerShdw blurRad="38100" dist="38100" dir="2700000" algn="tl">
                    <a:srgbClr val="C0C0C0"/>
                  </a:outerShdw>
                </a:effectLst>
              </a:rPr>
              <a:t>РАЗБИРАНЕ И ГРАМОТНОСТ В КОНТЕКСТА НА ОБУЧЕНИЕТО ПО ПРИРОДНИ НАУКИ И МАТЕМАТИКА; </a:t>
            </a:r>
          </a:p>
          <a:p>
            <a:r>
              <a:rPr lang="bg-BG" sz="2400" b="1" dirty="0" smtClean="0">
                <a:solidFill>
                  <a:srgbClr val="33CC33"/>
                </a:solidFill>
                <a:effectLst>
                  <a:outerShdw blurRad="38100" dist="38100" dir="2700000" algn="tl">
                    <a:srgbClr val="C0C0C0"/>
                  </a:outerShdw>
                </a:effectLst>
              </a:rPr>
              <a:t>ЗНАЧЕНИЕТО НА ЛЕКСИКАТА В ОБУЧЕНИЕТО ПО ПРИРОДНИ НАУКИ И МАТЕМАТИКА;</a:t>
            </a:r>
            <a:endParaRPr lang="en-US" altLang="en-US" sz="2400" b="1" dirty="0" smtClean="0">
              <a:solidFill>
                <a:srgbClr val="33CC33"/>
              </a:solidFill>
              <a:effectLst>
                <a:outerShdw blurRad="38100" dist="38100" dir="2700000" algn="tl">
                  <a:srgbClr val="C0C0C0"/>
                </a:outerShdw>
              </a:effectLst>
            </a:endParaRPr>
          </a:p>
          <a:p>
            <a:pPr>
              <a:defRPr/>
            </a:pPr>
            <a:r>
              <a:rPr lang="bg-BG" sz="1800" b="1" dirty="0" smtClean="0">
                <a:solidFill>
                  <a:srgbClr val="002060"/>
                </a:solidFill>
                <a:effectLst>
                  <a:outerShdw blurRad="38100" dist="38100" dir="2700000" algn="tl">
                    <a:srgbClr val="C0C0C0"/>
                  </a:outerShdw>
                </a:effectLst>
              </a:rPr>
              <a:t> </a:t>
            </a:r>
            <a:endParaRPr lang="en-US" sz="1800" b="1" dirty="0" smtClean="0">
              <a:solidFill>
                <a:srgbClr val="002060"/>
              </a:solidFill>
              <a:effectLst>
                <a:outerShdw blurRad="38100" dist="38100" dir="2700000" algn="tl">
                  <a:srgbClr val="C0C0C0"/>
                </a:outerShdw>
              </a:effectLst>
            </a:endParaRPr>
          </a:p>
          <a:p>
            <a:pPr>
              <a:defRPr/>
            </a:pPr>
            <a:endParaRPr lang="en-US" altLang="en-US" sz="2900" b="1" dirty="0" smtClean="0">
              <a:solidFill>
                <a:srgbClr val="002060"/>
              </a:solidFill>
              <a:effectLst>
                <a:outerShdw blurRad="38100" dist="38100" dir="2700000" algn="tl">
                  <a:srgbClr val="C0C0C0"/>
                </a:outerShdw>
              </a:effectLst>
              <a:latin typeface="Garamond" pitchFamily="18" charset="0"/>
            </a:endParaRPr>
          </a:p>
          <a:p>
            <a:pPr eaLnBrk="1" hangingPunct="1">
              <a:defRPr/>
            </a:pPr>
            <a:r>
              <a:rPr lang="en-US" altLang="en-US" sz="1800" b="1" dirty="0" smtClean="0">
                <a:solidFill>
                  <a:srgbClr val="002060"/>
                </a:solidFill>
                <a:effectLst>
                  <a:outerShdw blurRad="38100" dist="38100" dir="2700000" algn="tl">
                    <a:srgbClr val="C0C0C0"/>
                  </a:outerShdw>
                </a:effectLst>
              </a:rPr>
              <a:t>10 </a:t>
            </a:r>
            <a:r>
              <a:rPr lang="bg-BG" altLang="en-US" sz="1800" b="1" dirty="0" smtClean="0">
                <a:solidFill>
                  <a:srgbClr val="002060"/>
                </a:solidFill>
                <a:effectLst>
                  <a:outerShdw blurRad="38100" dist="38100" dir="2700000" algn="tl">
                    <a:srgbClr val="C0C0C0"/>
                  </a:outerShdw>
                </a:effectLst>
              </a:rPr>
              <a:t>Септември, 2019</a:t>
            </a:r>
            <a:endParaRPr lang="bg-BG" altLang="en-US" sz="1800" b="1" dirty="0">
              <a:solidFill>
                <a:srgbClr val="002060"/>
              </a:solidFill>
              <a:effectLst>
                <a:outerShdw blurRad="38100" dist="38100" dir="2700000" algn="tl">
                  <a:srgbClr val="C0C0C0"/>
                </a:outerShdw>
              </a:effectLst>
            </a:endParaRPr>
          </a:p>
          <a:p>
            <a:pPr algn="r" eaLnBrk="1" hangingPunct="1">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rgbClr val="002060"/>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rgbClr val="002060"/>
                </a:solidFill>
                <a:effectLst>
                  <a:outerShdw blurRad="38100" dist="38100" dir="2700000" algn="tl">
                    <a:srgbClr val="C0C0C0"/>
                  </a:outerShdw>
                </a:effectLst>
              </a:rPr>
              <a:t>2017-1-BG01-KA201-036209</a:t>
            </a:r>
            <a:endParaRPr lang="bg-BG" b="1" dirty="0">
              <a:solidFill>
                <a:srgbClr val="002060"/>
              </a:solidFill>
              <a:effectLst>
                <a:outerShdw blurRad="38100" dist="38100" dir="2700000" algn="tl">
                  <a:srgbClr val="C0C0C0"/>
                </a:outerShdw>
              </a:effectLst>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88491" y="26988"/>
            <a:ext cx="3253928" cy="929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04452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normAutofit fontScale="92500" lnSpcReduction="10000"/>
          </a:bodyPr>
          <a:lstStyle/>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3200" b="1" dirty="0" smtClean="0">
              <a:solidFill>
                <a:schemeClr val="accent4">
                  <a:lumMod val="50000"/>
                </a:schemeClr>
              </a:solidFill>
              <a:latin typeface="Arial" charset="0"/>
            </a:endParaRPr>
          </a:p>
          <a:p>
            <a:pPr algn="ctr" eaLnBrk="1" hangingPunct="1">
              <a:buFont typeface="Wingdings" pitchFamily="2" charset="2"/>
              <a:buNone/>
              <a:defRPr/>
            </a:pPr>
            <a:r>
              <a:rPr lang="bg-BG" altLang="en-US" sz="3200" b="1" dirty="0" smtClean="0">
                <a:solidFill>
                  <a:srgbClr val="002060"/>
                </a:solidFill>
                <a:latin typeface="+mj-lt"/>
              </a:rPr>
              <a:t>Благодаря за вниманието!</a:t>
            </a: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a:buNone/>
              <a:defRPr/>
            </a:pPr>
            <a:r>
              <a:rPr lang="en-US" altLang="en-US" b="1" i="1" dirty="0" smtClean="0">
                <a:solidFill>
                  <a:srgbClr val="002060"/>
                </a:solidFill>
                <a:effectLst>
                  <a:outerShdw blurRad="38100" dist="38100" dir="2700000" algn="tl">
                    <a:srgbClr val="C0C0C0"/>
                  </a:outerShdw>
                </a:effectLst>
                <a:latin typeface="Arial" charset="0"/>
              </a:rPr>
              <a:t>HTTP://GOSCIENCE.EU</a:t>
            </a:r>
            <a:endParaRPr lang="en-US" altLang="en-US" b="1" i="1" dirty="0">
              <a:solidFill>
                <a:srgbClr val="002060"/>
              </a:solidFill>
              <a:effectLst>
                <a:outerShdw blurRad="38100" dist="38100" dir="2700000" algn="tl">
                  <a:srgbClr val="C0C0C0"/>
                </a:outerShdw>
              </a:effectLst>
              <a:latin typeface="Arial" charset="0"/>
            </a:endParaRPr>
          </a:p>
          <a:p>
            <a:pPr algn="ctr">
              <a:buNone/>
              <a:defRPr/>
            </a:pPr>
            <a:r>
              <a:rPr lang="en-US" altLang="en-US" sz="3000" b="1" i="1" dirty="0">
                <a:solidFill>
                  <a:srgbClr val="002060"/>
                </a:solidFill>
                <a:effectLst>
                  <a:outerShdw blurRad="38100" dist="38100" dir="2700000" algn="tl">
                    <a:srgbClr val="C0C0C0"/>
                  </a:outerShdw>
                </a:effectLst>
                <a:latin typeface="Arial" charset="0"/>
              </a:rPr>
              <a:t>https://www.facebook.com/goscienceproject/</a:t>
            </a:r>
          </a:p>
          <a:p>
            <a:pPr algn="ctr" eaLnBrk="1" hangingPunct="1">
              <a:buFont typeface="Wingdings" pitchFamily="2" charset="2"/>
              <a:buNone/>
              <a:defRPr/>
            </a:pPr>
            <a:r>
              <a:rPr lang="en-US" altLang="en-US" sz="3200" b="1" dirty="0" smtClean="0">
                <a:solidFill>
                  <a:srgbClr val="002060"/>
                </a:solidFill>
                <a:latin typeface="+mj-lt"/>
              </a:rPr>
              <a:t> </a:t>
            </a: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1000" b="1" dirty="0" smtClean="0">
              <a:solidFill>
                <a:srgbClr val="002060"/>
              </a:solidFill>
              <a:latin typeface="+mj-lt"/>
            </a:endParaRPr>
          </a:p>
          <a:p>
            <a:pPr marL="0" indent="0" algn="ctr">
              <a:buFont typeface="Wingdings" pitchFamily="2" charset="2"/>
              <a:buNone/>
              <a:defRPr/>
            </a:pPr>
            <a:r>
              <a:rPr lang="bg-BG" sz="1000" dirty="0" smtClean="0">
                <a:solidFill>
                  <a:srgbClr val="002060"/>
                </a:solidFill>
                <a:latin typeface="Arial" charset="0"/>
                <a:cs typeface="Arial" charset="0"/>
              </a:rPr>
              <a:t>„</a:t>
            </a:r>
            <a:r>
              <a:rPr lang="en-US" sz="1000" dirty="0" smtClean="0">
                <a:solidFill>
                  <a:srgbClr val="002060"/>
                </a:solidFill>
                <a:latin typeface="Arial" charset="0"/>
                <a:cs typeface="Arial" charset="0"/>
              </a:rPr>
              <a:t>This project has been funded with support from the European Commission.</a:t>
            </a:r>
          </a:p>
          <a:p>
            <a:pPr marL="0" indent="0" algn="ctr">
              <a:buFont typeface="Wingdings" pitchFamily="2" charset="2"/>
              <a:buNone/>
              <a:defRPr/>
            </a:pPr>
            <a:r>
              <a:rPr lang="en-US" sz="1000" dirty="0" smtClean="0">
                <a:solidFill>
                  <a:srgbClr val="002060"/>
                </a:solidFill>
                <a:latin typeface="Arial" charset="0"/>
                <a:cs typeface="Arial" charset="0"/>
              </a:rPr>
              <a:t>This publication [communication] reflects the views only of the author, and the</a:t>
            </a:r>
          </a:p>
          <a:p>
            <a:pPr marL="0" indent="0" algn="ctr">
              <a:buFont typeface="Wingdings" pitchFamily="2" charset="2"/>
              <a:buNone/>
              <a:defRPr/>
            </a:pPr>
            <a:r>
              <a:rPr lang="en-US" sz="1000" dirty="0" smtClean="0">
                <a:solidFill>
                  <a:srgbClr val="002060"/>
                </a:solidFill>
                <a:latin typeface="Arial" charset="0"/>
                <a:cs typeface="Arial" charset="0"/>
              </a:rPr>
              <a:t>Commission cannot be held responsible for any use which may be made of the</a:t>
            </a:r>
          </a:p>
          <a:p>
            <a:pPr marL="0" indent="0" algn="ctr">
              <a:buFont typeface="Wingdings" pitchFamily="2" charset="2"/>
              <a:buNone/>
              <a:defRPr/>
            </a:pPr>
            <a:r>
              <a:rPr lang="en-US" sz="1000" dirty="0" smtClean="0">
                <a:solidFill>
                  <a:srgbClr val="002060"/>
                </a:solidFill>
                <a:latin typeface="Arial" charset="0"/>
                <a:cs typeface="Arial" charset="0"/>
              </a:rPr>
              <a:t>information contained therein</a:t>
            </a:r>
            <a:r>
              <a:rPr lang="bg-BG" sz="1000" dirty="0" smtClean="0">
                <a:solidFill>
                  <a:srgbClr val="002060"/>
                </a:solidFill>
                <a:latin typeface="Arial" charset="0"/>
                <a:cs typeface="Arial" charset="0"/>
              </a:rPr>
              <a:t>.”</a:t>
            </a:r>
          </a:p>
          <a:p>
            <a:pPr algn="ctr" eaLnBrk="1" hangingPunct="1">
              <a:buFont typeface="Wingdings" pitchFamily="2" charset="2"/>
              <a:buNone/>
              <a:defRPr/>
            </a:pPr>
            <a:endParaRPr lang="bg-BG" altLang="en-US" sz="3200" b="1" dirty="0" smtClean="0">
              <a:solidFill>
                <a:schemeClr val="accent4">
                  <a:lumMod val="50000"/>
                </a:schemeClr>
              </a:solidFill>
              <a:latin typeface="+mj-lt"/>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8491" y="26988"/>
            <a:ext cx="3253928" cy="929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2749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algn="r"/>
            <a:r>
              <a:rPr lang="bg-BG" sz="3600" b="1" dirty="0">
                <a:solidFill>
                  <a:srgbClr val="0070C0"/>
                </a:solidFill>
              </a:rPr>
              <a:t>Дефиниране на „разбиране</a:t>
            </a:r>
            <a:r>
              <a:rPr lang="bg-BG" sz="3600" b="1" dirty="0" smtClean="0">
                <a:solidFill>
                  <a:srgbClr val="0070C0"/>
                </a:solidFill>
              </a:rPr>
              <a:t>”</a:t>
            </a:r>
            <a:endParaRPr lang="bg-BG" sz="3600" b="1" dirty="0">
              <a:solidFill>
                <a:srgbClr val="0070C0"/>
              </a:solidFill>
            </a:endParaRPr>
          </a:p>
        </p:txBody>
      </p:sp>
      <p:sp>
        <p:nvSpPr>
          <p:cNvPr id="3" name="Content Placeholder 2"/>
          <p:cNvSpPr>
            <a:spLocks noGrp="1"/>
          </p:cNvSpPr>
          <p:nvPr>
            <p:ph idx="1"/>
          </p:nvPr>
        </p:nvSpPr>
        <p:spPr>
          <a:xfrm>
            <a:off x="251520" y="1196752"/>
            <a:ext cx="8568952" cy="5661248"/>
          </a:xfrm>
        </p:spPr>
        <p:txBody>
          <a:bodyPr>
            <a:normAutofit/>
          </a:bodyPr>
          <a:lstStyle/>
          <a:p>
            <a:r>
              <a:rPr lang="bg-BG" sz="1600" dirty="0"/>
              <a:t>Ако изследваме латинския корен на думата „разбиране“, ще видим, че означава “вземане заедно“. </a:t>
            </a:r>
          </a:p>
          <a:p>
            <a:r>
              <a:rPr lang="bg-BG" sz="1600" dirty="0"/>
              <a:t>Какво е това, което е взето заедно - става въпрос за всички идеи, значения, концепции, от които човек е заобиколен, за да придават значение на света, в който той съществува.</a:t>
            </a:r>
          </a:p>
          <a:p>
            <a:endParaRPr lang="bg-BG" sz="1600" dirty="0" smtClean="0"/>
          </a:p>
          <a:p>
            <a:r>
              <a:rPr lang="bg-BG" sz="1600" dirty="0"/>
              <a:t>В ранни </a:t>
            </a:r>
            <a:r>
              <a:rPr lang="bg-BG" sz="1600" dirty="0" smtClean="0"/>
              <a:t>изследвания разбирането </a:t>
            </a:r>
            <a:r>
              <a:rPr lang="bg-BG" sz="1600" dirty="0"/>
              <a:t>е било строго свързано </a:t>
            </a:r>
            <a:r>
              <a:rPr lang="bg-BG" sz="1600" b="1" dirty="0">
                <a:solidFill>
                  <a:srgbClr val="0070C0"/>
                </a:solidFill>
              </a:rPr>
              <a:t>с предишни знания</a:t>
            </a:r>
            <a:r>
              <a:rPr lang="bg-BG" sz="1600" dirty="0"/>
              <a:t>: </a:t>
            </a:r>
            <a:endParaRPr lang="bg-BG" sz="1600" dirty="0" smtClean="0"/>
          </a:p>
          <a:p>
            <a:pPr lvl="1"/>
            <a:r>
              <a:rPr lang="bg-BG" sz="1600" dirty="0"/>
              <a:t>Знаем, че хора, които имат висок процент предишни знания по определена тема разбират даден текст по-добре от тези с по-нисък процент (Anderson &amp; Pearson, 1984). </a:t>
            </a:r>
          </a:p>
          <a:p>
            <a:pPr lvl="1"/>
            <a:r>
              <a:rPr lang="bg-BG" sz="1600" dirty="0"/>
              <a:t>Също така знаем, че хората, които знаят повече значения на думи, разбират даден текст по-добре от тези, които знаят по-малко  (виж Graves, 1986).</a:t>
            </a:r>
          </a:p>
          <a:p>
            <a:r>
              <a:rPr lang="bg-BG" sz="1600" dirty="0"/>
              <a:t>Определенията са свързани и </a:t>
            </a:r>
            <a:r>
              <a:rPr lang="bg-BG" sz="1600" b="1" dirty="0">
                <a:solidFill>
                  <a:srgbClr val="0070C0"/>
                </a:solidFill>
              </a:rPr>
              <a:t>с начина и вида информация, която човек възприема </a:t>
            </a:r>
            <a:r>
              <a:rPr lang="bg-BG" sz="1600" dirty="0"/>
              <a:t>като</a:t>
            </a:r>
            <a:r>
              <a:rPr lang="en-US" sz="1600" dirty="0" smtClean="0"/>
              <a:t>: </a:t>
            </a:r>
            <a:endParaRPr lang="bg-BG" sz="1600" dirty="0" smtClean="0"/>
          </a:p>
          <a:p>
            <a:pPr lvl="1"/>
            <a:r>
              <a:rPr lang="bg-BG" sz="1600" dirty="0"/>
              <a:t>"Разбирането е процесът на едновременно извличане и конструиране на смисъла чрез взаимодействие с и включване на писмен </a:t>
            </a:r>
            <a:r>
              <a:rPr lang="bg-BG" sz="1600" dirty="0" smtClean="0"/>
              <a:t>език„ </a:t>
            </a:r>
            <a:r>
              <a:rPr lang="en-US" sz="1600" dirty="0" smtClean="0"/>
              <a:t> </a:t>
            </a:r>
            <a:endParaRPr lang="bg-BG" sz="1600" dirty="0" smtClean="0"/>
          </a:p>
          <a:p>
            <a:pPr lvl="1"/>
            <a:r>
              <a:rPr lang="bg-BG" sz="1600" dirty="0"/>
              <a:t>"Разбирането е процесът на едновременно извличане и конструиране на смисъла чрез взаимодействие с и включване на писмен език</a:t>
            </a:r>
            <a:r>
              <a:rPr lang="bg-BG" sz="1600" dirty="0" smtClean="0"/>
              <a:t>"</a:t>
            </a:r>
          </a:p>
          <a:p>
            <a:r>
              <a:rPr lang="bg-BG" sz="1600" dirty="0" smtClean="0"/>
              <a:t>Но най-вече и с това </a:t>
            </a:r>
            <a:r>
              <a:rPr lang="bg-BG" sz="1600" b="1" dirty="0">
                <a:solidFill>
                  <a:srgbClr val="0070C0"/>
                </a:solidFill>
              </a:rPr>
              <a:t>колко успешни сме в взаимодействието с </a:t>
            </a:r>
            <a:r>
              <a:rPr lang="bg-BG" sz="1600" b="1" dirty="0" smtClean="0">
                <a:solidFill>
                  <a:srgbClr val="0070C0"/>
                </a:solidFill>
              </a:rPr>
              <a:t>другите </a:t>
            </a:r>
            <a:r>
              <a:rPr lang="en-GB" sz="1600" dirty="0" smtClean="0"/>
              <a:t>: </a:t>
            </a:r>
            <a:endParaRPr lang="bg-BG" sz="1600" dirty="0" smtClean="0"/>
          </a:p>
          <a:p>
            <a:pPr lvl="1"/>
            <a:r>
              <a:rPr lang="bg-BG" sz="1600" dirty="0"/>
              <a:t>"Разбирането е способността да се открива, оценява, сравнява, управлява получената информация и да се предава на </a:t>
            </a:r>
            <a:r>
              <a:rPr lang="bg-BG" sz="1600" dirty="0" smtClean="0"/>
              <a:t>другите„.</a:t>
            </a:r>
            <a:endParaRPr lang="bg-BG" sz="1600" dirty="0"/>
          </a:p>
        </p:txBody>
      </p:sp>
    </p:spTree>
    <p:extLst>
      <p:ext uri="{BB962C8B-B14F-4D97-AF65-F5344CB8AC3E}">
        <p14:creationId xmlns:p14="http://schemas.microsoft.com/office/powerpoint/2010/main" val="3622807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algn="r"/>
            <a:r>
              <a:rPr lang="bg-BG" sz="3600" b="1" dirty="0">
                <a:solidFill>
                  <a:srgbClr val="0070C0"/>
                </a:solidFill>
              </a:rPr>
              <a:t>Дефиниране на „разбиране”</a:t>
            </a:r>
          </a:p>
        </p:txBody>
      </p:sp>
      <p:sp>
        <p:nvSpPr>
          <p:cNvPr id="3" name="Content Placeholder 2"/>
          <p:cNvSpPr>
            <a:spLocks noGrp="1"/>
          </p:cNvSpPr>
          <p:nvPr>
            <p:ph idx="1"/>
          </p:nvPr>
        </p:nvSpPr>
        <p:spPr>
          <a:xfrm>
            <a:off x="251520" y="1196752"/>
            <a:ext cx="8568952" cy="5661248"/>
          </a:xfrm>
        </p:spPr>
        <p:txBody>
          <a:bodyPr>
            <a:normAutofit/>
          </a:bodyPr>
          <a:lstStyle/>
          <a:p>
            <a:pPr>
              <a:buNone/>
            </a:pPr>
            <a:r>
              <a:rPr lang="bg-BG" sz="2400" dirty="0" smtClean="0">
                <a:solidFill>
                  <a:srgbClr val="C00000"/>
                </a:solidFill>
              </a:rPr>
              <a:t>Разбиране и памет</a:t>
            </a:r>
            <a:r>
              <a:rPr lang="en-US" sz="2400" dirty="0" smtClean="0"/>
              <a:t>: </a:t>
            </a:r>
          </a:p>
          <a:p>
            <a:r>
              <a:rPr lang="bg-BG" sz="2400" dirty="0"/>
              <a:t>Важно е да се отбележи, че процесът на разбиране не е самостоятелен процес. Той е свързан с всички невропсихологични процеси, които действат в човешкия мозък за разпознаване, обработване и използване на информацията, която получаваме в конкретния контекст, в който сме поставени. </a:t>
            </a:r>
            <a:endParaRPr lang="bg-BG" sz="2400" dirty="0" smtClean="0"/>
          </a:p>
          <a:p>
            <a:r>
              <a:rPr lang="bg-BG" sz="2400" dirty="0" smtClean="0"/>
              <a:t>Всъщност </a:t>
            </a:r>
            <a:r>
              <a:rPr lang="bg-BG" sz="2400" dirty="0"/>
              <a:t>разбирането е тясно свързано с паметта. </a:t>
            </a:r>
            <a:endParaRPr lang="bg-BG" sz="2400" dirty="0" smtClean="0"/>
          </a:p>
          <a:p>
            <a:r>
              <a:rPr lang="bg-BG" sz="2400" b="1" dirty="0">
                <a:solidFill>
                  <a:srgbClr val="0070C0"/>
                </a:solidFill>
              </a:rPr>
              <a:t>П</a:t>
            </a:r>
            <a:r>
              <a:rPr lang="bg-BG" sz="2400" b="1" dirty="0" smtClean="0">
                <a:solidFill>
                  <a:srgbClr val="0070C0"/>
                </a:solidFill>
              </a:rPr>
              <a:t>аметта </a:t>
            </a:r>
            <a:r>
              <a:rPr lang="bg-BG" sz="2400" b="1" dirty="0">
                <a:solidFill>
                  <a:srgbClr val="0070C0"/>
                </a:solidFill>
              </a:rPr>
              <a:t>може да се разглежда като неизбежен, макар и несъвършен, вторичен продукт на обикновеното разбиране </a:t>
            </a:r>
            <a:r>
              <a:rPr lang="bg-BG" sz="2400" b="1" dirty="0" smtClean="0">
                <a:solidFill>
                  <a:srgbClr val="0070C0"/>
                </a:solidFill>
              </a:rPr>
              <a:t>(Craik &amp; Lockhart, 1972). </a:t>
            </a:r>
            <a:endParaRPr lang="en-US" sz="2400" b="1" dirty="0" smtClean="0">
              <a:solidFill>
                <a:srgbClr val="0070C0"/>
              </a:solidFill>
            </a:endParaRPr>
          </a:p>
          <a:p>
            <a:r>
              <a:rPr lang="bg-BG" sz="2400" dirty="0">
                <a:solidFill>
                  <a:srgbClr val="FF0000"/>
                </a:solidFill>
              </a:rPr>
              <a:t>Как разбираме нещо има последици за това как е запомнено, и това, което е запомнено, е в голяма степен функция на разбраното първоначално.</a:t>
            </a:r>
            <a:endParaRPr lang="bg-BG" sz="1600" dirty="0" smtClean="0">
              <a:solidFill>
                <a:srgbClr val="FF0000"/>
              </a:solidFill>
            </a:endParaRPr>
          </a:p>
          <a:p>
            <a:endParaRPr lang="bg-BG" sz="1600" dirty="0"/>
          </a:p>
        </p:txBody>
      </p:sp>
    </p:spTree>
    <p:extLst>
      <p:ext uri="{BB962C8B-B14F-4D97-AF65-F5344CB8AC3E}">
        <p14:creationId xmlns:p14="http://schemas.microsoft.com/office/powerpoint/2010/main" val="3622807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pPr algn="r"/>
            <a:r>
              <a:rPr lang="bg-BG" sz="2800" b="1" dirty="0" smtClean="0">
                <a:solidFill>
                  <a:srgbClr val="0070C0"/>
                </a:solidFill>
              </a:rPr>
              <a:t>Паметта като когнитивен процес</a:t>
            </a:r>
            <a:endParaRPr lang="bg-BG" sz="2800" b="1" dirty="0">
              <a:solidFill>
                <a:srgbClr val="0070C0"/>
              </a:solidFill>
            </a:endParaRPr>
          </a:p>
        </p:txBody>
      </p:sp>
      <p:sp>
        <p:nvSpPr>
          <p:cNvPr id="3" name="Content Placeholder 2"/>
          <p:cNvSpPr>
            <a:spLocks noGrp="1"/>
          </p:cNvSpPr>
          <p:nvPr>
            <p:ph idx="1"/>
          </p:nvPr>
        </p:nvSpPr>
        <p:spPr>
          <a:xfrm>
            <a:off x="251520" y="836712"/>
            <a:ext cx="8568952" cy="6021288"/>
          </a:xfrm>
        </p:spPr>
        <p:txBody>
          <a:bodyPr>
            <a:normAutofit fontScale="77500" lnSpcReduction="20000"/>
          </a:bodyPr>
          <a:lstStyle/>
          <a:p>
            <a:pPr marL="0" indent="0">
              <a:buNone/>
            </a:pPr>
            <a:r>
              <a:rPr lang="bg-BG" sz="1800" dirty="0"/>
              <a:t>Смятаме, че паметта е единичен процес, но анализирайки я, се разкрива участието на различни дейности:</a:t>
            </a:r>
          </a:p>
          <a:p>
            <a:r>
              <a:rPr lang="bg-BG" sz="1800" b="1" dirty="0">
                <a:solidFill>
                  <a:srgbClr val="FF0000"/>
                </a:solidFill>
              </a:rPr>
              <a:t>Учене</a:t>
            </a:r>
            <a:r>
              <a:rPr lang="bg-BG" sz="1800" b="1" dirty="0"/>
              <a:t>:</a:t>
            </a:r>
            <a:r>
              <a:rPr lang="bg-BG" sz="1800" dirty="0"/>
              <a:t> Това е първият етап от паметта. Ученето може да се осъществи чрез някой от методите като имитация, вербализация, моторизация, концептуализация, проба-грешка, прозрение и т.н. Следователно, какъвто и да е вида на ученето; трябва да се постараем да съхраним това, което сме научили. Доброто учене е необходимо за по-добро съхранение.</a:t>
            </a:r>
          </a:p>
          <a:p>
            <a:r>
              <a:rPr lang="bg-BG" sz="1800" b="1" dirty="0">
                <a:solidFill>
                  <a:srgbClr val="FF0000"/>
                </a:solidFill>
              </a:rPr>
              <a:t>Задържане</a:t>
            </a:r>
            <a:r>
              <a:rPr lang="bg-BG" sz="1800" b="1" dirty="0"/>
              <a:t>:</a:t>
            </a:r>
            <a:r>
              <a:rPr lang="bg-BG" sz="1800" dirty="0"/>
              <a:t> Задържането е процес на задържане на наученото или преживяното в миналото. Наученият материал трябва да бъде запазен, за да  постигнем напредък в нашето учене. Психолозите са на мнение, че наученият материал ще бъде съхранен в мозъка под формата на невронни следи, наречени "паметови следи" или "енграми" или "неврограми". Когато се осъществява добро учене, се формират ясни енграми, така че те да останат за дълго време и да се запомнят чрез активиране на тези следи, когато е необходимо. </a:t>
            </a:r>
          </a:p>
          <a:p>
            <a:r>
              <a:rPr lang="bg-BG" sz="1800" b="1" dirty="0">
                <a:solidFill>
                  <a:srgbClr val="FF0000"/>
                </a:solidFill>
              </a:rPr>
              <a:t>Спомняне</a:t>
            </a:r>
            <a:r>
              <a:rPr lang="bg-BG" sz="1800" b="1" dirty="0"/>
              <a:t>:</a:t>
            </a:r>
            <a:r>
              <a:rPr lang="bg-BG" sz="1800" dirty="0"/>
              <a:t> Това е процесът на връщане на съхранената или задържана информация на съзнателно ниво. Това може да се разбира чрез дейности като припомняне, разпознаване, предаване и реконструкция.</a:t>
            </a:r>
          </a:p>
          <a:p>
            <a:r>
              <a:rPr lang="bg-BG" sz="1800" b="1" dirty="0">
                <a:solidFill>
                  <a:srgbClr val="FF0000"/>
                </a:solidFill>
              </a:rPr>
              <a:t>Припомняне</a:t>
            </a:r>
            <a:r>
              <a:rPr lang="bg-BG" sz="1800" b="1" dirty="0"/>
              <a:t>:</a:t>
            </a:r>
            <a:r>
              <a:rPr lang="bg-BG" sz="1800" dirty="0"/>
              <a:t> Припомнянето е процесът на възпроизвеждане на минали преживявания, които не са налице. Например, припомняйки отговори в изпитната зала.</a:t>
            </a:r>
          </a:p>
          <a:p>
            <a:r>
              <a:rPr lang="bg-BG" sz="1800" b="1" dirty="0">
                <a:solidFill>
                  <a:srgbClr val="FF0000"/>
                </a:solidFill>
              </a:rPr>
              <a:t>Разпознаване</a:t>
            </a:r>
            <a:r>
              <a:rPr lang="bg-BG" sz="1800" b="1" dirty="0"/>
              <a:t>:</a:t>
            </a:r>
            <a:r>
              <a:rPr lang="bg-BG" sz="1800" dirty="0"/>
              <a:t> Трябва да разпознаете човек, видян по-рано, или оригиналните елементи, видяни по-рано, измежду елементите от същия клас или категория, в които те са смесени.</a:t>
            </a:r>
          </a:p>
          <a:p>
            <a:r>
              <a:rPr lang="bg-BG" sz="1800" b="1" dirty="0">
                <a:solidFill>
                  <a:srgbClr val="FF0000"/>
                </a:solidFill>
              </a:rPr>
              <a:t>Повторно научаване</a:t>
            </a:r>
            <a:r>
              <a:rPr lang="bg-BG" sz="1800" b="1" dirty="0"/>
              <a:t>:</a:t>
            </a:r>
            <a:r>
              <a:rPr lang="bg-BG" sz="1800" dirty="0"/>
              <a:t> Повторното научаване е познато и като метод за запаметяване. Тъй като измерваме задържането по отношение на съхраняването на броя на повторенията или времето, необходимо за възобновяване на заданието. Разликата между времето или опитите, необходими за първоначалното научаване, и тази, необходима за повторното научаване, показва размера на задържането.</a:t>
            </a:r>
          </a:p>
          <a:p>
            <a:r>
              <a:rPr lang="bg-BG" sz="1800" b="1" dirty="0">
                <a:solidFill>
                  <a:srgbClr val="FF0000"/>
                </a:solidFill>
              </a:rPr>
              <a:t>Реконструкция:</a:t>
            </a:r>
            <a:r>
              <a:rPr lang="bg-BG" sz="1800" dirty="0">
                <a:solidFill>
                  <a:srgbClr val="FF0000"/>
                </a:solidFill>
              </a:rPr>
              <a:t> </a:t>
            </a:r>
            <a:r>
              <a:rPr lang="bg-BG" sz="1800" dirty="0"/>
              <a:t>Реконструкция или наречена по друг начин пренареждане. Тук материалът, който трябва да бъде научен, ще бъде представен в определен ред и след това елементите ще бъдат разбъркани или разместени изцяло и представени на индивида, за да ги подреди в първоначалния ред, в който са представени.</a:t>
            </a:r>
          </a:p>
          <a:p>
            <a:r>
              <a:rPr lang="bg-BG" sz="1800" b="1" dirty="0">
                <a:solidFill>
                  <a:srgbClr val="FF0000"/>
                </a:solidFill>
              </a:rPr>
              <a:t>Паметта</a:t>
            </a:r>
            <a:r>
              <a:rPr lang="bg-BG" sz="1800" dirty="0"/>
              <a:t> е определена като </a:t>
            </a:r>
            <a:r>
              <a:rPr lang="bg-BG" sz="1800" b="1" dirty="0">
                <a:solidFill>
                  <a:srgbClr val="FF0000"/>
                </a:solidFill>
              </a:rPr>
              <a:t>"силата да съхраняваме преживяванията и да ги въвеждаме в полето на съзнанието, след като опитът е настъпил".</a:t>
            </a:r>
            <a:r>
              <a:rPr lang="bg-BG" sz="1800" b="1" baseline="30000" dirty="0">
                <a:solidFill>
                  <a:srgbClr val="FF0000"/>
                </a:solidFill>
              </a:rPr>
              <a:t> </a:t>
            </a:r>
            <a:r>
              <a:rPr lang="bg-BG" sz="1800" dirty="0"/>
              <a:t>Нашият ум има силата да запазва преживяванията и да ги получава мисловно, всеки път когато такава дейност спомага за напредъка на жизнения цикъл. Съхраненият опит има единство, собствена организация и оцветява нашето настоящо преживяване. </a:t>
            </a:r>
            <a:r>
              <a:rPr lang="en-US" sz="1800" dirty="0"/>
              <a:t> </a:t>
            </a:r>
            <a:endParaRPr lang="bg-BG" sz="1800" dirty="0"/>
          </a:p>
          <a:p>
            <a:endParaRPr lang="bg-BG" sz="1600" dirty="0" smtClean="0">
              <a:solidFill>
                <a:srgbClr val="C00000"/>
              </a:solidFill>
            </a:endParaRPr>
          </a:p>
          <a:p>
            <a:endParaRPr lang="bg-BG" sz="1600" dirty="0"/>
          </a:p>
        </p:txBody>
      </p:sp>
    </p:spTree>
    <p:extLst>
      <p:ext uri="{BB962C8B-B14F-4D97-AF65-F5344CB8AC3E}">
        <p14:creationId xmlns:p14="http://schemas.microsoft.com/office/powerpoint/2010/main" val="3622807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algn="r"/>
            <a:r>
              <a:rPr lang="bg-BG" sz="3600" b="1" dirty="0" smtClean="0">
                <a:solidFill>
                  <a:srgbClr val="0070C0"/>
                </a:solidFill>
              </a:rPr>
              <a:t>„</a:t>
            </a:r>
            <a:r>
              <a:rPr lang="bg-BG" sz="3600" b="1" dirty="0">
                <a:solidFill>
                  <a:srgbClr val="0070C0"/>
                </a:solidFill>
              </a:rPr>
              <a:t>Р</a:t>
            </a:r>
            <a:r>
              <a:rPr lang="bg-BG" sz="3600" b="1" dirty="0" smtClean="0">
                <a:solidFill>
                  <a:srgbClr val="0070C0"/>
                </a:solidFill>
              </a:rPr>
              <a:t>азбиране” в проекта </a:t>
            </a:r>
            <a:r>
              <a:rPr lang="en-US" sz="3600" b="1" dirty="0" smtClean="0">
                <a:solidFill>
                  <a:srgbClr val="0070C0"/>
                </a:solidFill>
              </a:rPr>
              <a:t>GoScience</a:t>
            </a:r>
            <a:endParaRPr lang="bg-BG" sz="3600" b="1" dirty="0">
              <a:solidFill>
                <a:srgbClr val="0070C0"/>
              </a:solidFill>
            </a:endParaRPr>
          </a:p>
        </p:txBody>
      </p:sp>
      <p:sp>
        <p:nvSpPr>
          <p:cNvPr id="3" name="Content Placeholder 2"/>
          <p:cNvSpPr>
            <a:spLocks noGrp="1"/>
          </p:cNvSpPr>
          <p:nvPr>
            <p:ph idx="1"/>
          </p:nvPr>
        </p:nvSpPr>
        <p:spPr>
          <a:xfrm>
            <a:off x="251520" y="1196752"/>
            <a:ext cx="8568952" cy="5661248"/>
          </a:xfrm>
        </p:spPr>
        <p:txBody>
          <a:bodyPr>
            <a:normAutofit/>
          </a:bodyPr>
          <a:lstStyle/>
          <a:p>
            <a:endParaRPr lang="bg-BG" sz="1800" dirty="0" smtClean="0"/>
          </a:p>
          <a:p>
            <a:r>
              <a:rPr lang="bg-BG" sz="1800" dirty="0" smtClean="0"/>
              <a:t>За да се постигне по-добо разбиране е необходимо да се активира вече съществуващото знание на ученика;</a:t>
            </a:r>
          </a:p>
          <a:p>
            <a:endParaRPr lang="bg-BG" sz="1800" dirty="0" smtClean="0"/>
          </a:p>
          <a:p>
            <a:r>
              <a:rPr lang="bg-BG" sz="1800" dirty="0" smtClean="0"/>
              <a:t>Активирането на предходното знание е в зависимост от специфичната област на придобиване на това знание; </a:t>
            </a:r>
          </a:p>
          <a:p>
            <a:endParaRPr lang="bg-BG" sz="1800" dirty="0" smtClean="0"/>
          </a:p>
          <a:p>
            <a:r>
              <a:rPr lang="bg-BG" sz="1800" dirty="0"/>
              <a:t>Емоционална оценка на информацията</a:t>
            </a:r>
            <a:r>
              <a:rPr lang="bg-BG" sz="1800" dirty="0" smtClean="0"/>
              <a:t>.</a:t>
            </a:r>
          </a:p>
          <a:p>
            <a:endParaRPr lang="bg-BG" sz="1800" dirty="0" smtClean="0"/>
          </a:p>
          <a:p>
            <a:endParaRPr lang="bg-BG" sz="1800" dirty="0"/>
          </a:p>
          <a:p>
            <a:pPr marL="0" indent="0" algn="ctr">
              <a:buNone/>
            </a:pPr>
            <a:r>
              <a:rPr lang="bg-BG" sz="1800" b="1" dirty="0" smtClean="0">
                <a:solidFill>
                  <a:srgbClr val="C00000"/>
                </a:solidFill>
              </a:rPr>
              <a:t>"</a:t>
            </a:r>
            <a:r>
              <a:rPr lang="bg-BG" sz="1800" b="1" dirty="0">
                <a:solidFill>
                  <a:srgbClr val="C00000"/>
                </a:solidFill>
              </a:rPr>
              <a:t>Разбирането е процесът на едновременно извличане и конструиране на смисъл чрез взаимодействие с </a:t>
            </a:r>
            <a:r>
              <a:rPr lang="bg-BG" sz="1800" b="1" dirty="0" smtClean="0">
                <a:solidFill>
                  <a:srgbClr val="C00000"/>
                </a:solidFill>
              </a:rPr>
              <a:t>визуална/устна и/или </a:t>
            </a:r>
            <a:r>
              <a:rPr lang="bg-BG" sz="1800" b="1" dirty="0">
                <a:solidFill>
                  <a:srgbClr val="C00000"/>
                </a:solidFill>
              </a:rPr>
              <a:t>писмена информация, оценявайки и обработвайки я по такъв начин, че позволява на човека да предаде тази информация на други хора."    </a:t>
            </a:r>
          </a:p>
          <a:p>
            <a:pPr algn="ctr"/>
            <a:endParaRPr lang="bg-BG" sz="1800" dirty="0">
              <a:solidFill>
                <a:srgbClr val="C00000"/>
              </a:solidFill>
            </a:endParaRPr>
          </a:p>
        </p:txBody>
      </p:sp>
    </p:spTree>
    <p:extLst>
      <p:ext uri="{BB962C8B-B14F-4D97-AF65-F5344CB8AC3E}">
        <p14:creationId xmlns:p14="http://schemas.microsoft.com/office/powerpoint/2010/main" val="3622807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bg-BG" sz="2400" b="1" dirty="0">
                <a:solidFill>
                  <a:srgbClr val="0070C0"/>
                </a:solidFill>
              </a:rPr>
              <a:t>Нужда от съгласуваност на образователното съдържание </a:t>
            </a:r>
            <a:r>
              <a:rPr lang="bg-BG" sz="2400" b="1" dirty="0" smtClean="0">
                <a:solidFill>
                  <a:srgbClr val="0070C0"/>
                </a:solidFill>
              </a:rPr>
              <a:t/>
            </a:r>
            <a:br>
              <a:rPr lang="bg-BG" sz="2400" b="1" dirty="0" smtClean="0">
                <a:solidFill>
                  <a:srgbClr val="0070C0"/>
                </a:solidFill>
              </a:rPr>
            </a:br>
            <a:r>
              <a:rPr lang="bg-BG" sz="2400" b="1" dirty="0" smtClean="0">
                <a:solidFill>
                  <a:srgbClr val="0070C0"/>
                </a:solidFill>
              </a:rPr>
              <a:t>с </a:t>
            </a:r>
            <a:r>
              <a:rPr lang="bg-BG" sz="2400" b="1" dirty="0">
                <a:solidFill>
                  <a:srgbClr val="0070C0"/>
                </a:solidFill>
              </a:rPr>
              <a:t>модела за разбиране на информацията от учениците </a:t>
            </a:r>
          </a:p>
        </p:txBody>
      </p:sp>
      <p:sp>
        <p:nvSpPr>
          <p:cNvPr id="3" name="Content Placeholder 2"/>
          <p:cNvSpPr>
            <a:spLocks noGrp="1"/>
          </p:cNvSpPr>
          <p:nvPr>
            <p:ph idx="1"/>
          </p:nvPr>
        </p:nvSpPr>
        <p:spPr>
          <a:xfrm>
            <a:off x="323528" y="1556792"/>
            <a:ext cx="8229600" cy="4968552"/>
          </a:xfrm>
        </p:spPr>
        <p:txBody>
          <a:bodyPr>
            <a:normAutofit fontScale="55000" lnSpcReduction="20000"/>
          </a:bodyPr>
          <a:lstStyle/>
          <a:p>
            <a:pPr algn="just"/>
            <a:r>
              <a:rPr lang="bg-BG" sz="3600" dirty="0"/>
              <a:t>Способността за разбиране на информация е може би една от най-важните способности на хората. </a:t>
            </a:r>
            <a:r>
              <a:rPr lang="bg-BG" sz="3600" dirty="0" smtClean="0"/>
              <a:t>Това </a:t>
            </a:r>
            <a:r>
              <a:rPr lang="bg-BG" sz="3600" dirty="0"/>
              <a:t>е не само важно, но и решаващо за образователния процес. </a:t>
            </a:r>
            <a:endParaRPr lang="bg-BG" sz="3600" dirty="0" smtClean="0"/>
          </a:p>
          <a:p>
            <a:pPr algn="just"/>
            <a:endParaRPr lang="en-US" sz="3600" dirty="0" smtClean="0"/>
          </a:p>
          <a:p>
            <a:r>
              <a:rPr lang="bg-BG" sz="3600" dirty="0" smtClean="0"/>
              <a:t>Разбирането е от решаващо значение за образователния процес, тъй като то е отговорно за най-трудната задача:</a:t>
            </a:r>
          </a:p>
          <a:p>
            <a:pPr marL="0" indent="0">
              <a:buNone/>
            </a:pPr>
            <a:endParaRPr lang="bg-BG" sz="3600" dirty="0" smtClean="0"/>
          </a:p>
          <a:p>
            <a:r>
              <a:rPr lang="bg-BG" sz="3600" dirty="0" smtClean="0">
                <a:solidFill>
                  <a:srgbClr val="FF0000"/>
                </a:solidFill>
              </a:rPr>
              <a:t>да предаде определени споразумения, различни понятия, процеси и концепции не като формален текст, а по начин, по който тези понятия да намерят своето място сред другите понятия, които вече съществуват в базата от знания на ученика, да се свържат с тях и най-вече се разберат по начин, който ще им позволи да се прилагат по-нататък в живота</a:t>
            </a:r>
            <a:r>
              <a:rPr lang="bg-BG" sz="3600" dirty="0" smtClean="0"/>
              <a:t>.</a:t>
            </a:r>
          </a:p>
          <a:p>
            <a:endParaRPr lang="en-US" sz="3600" dirty="0" smtClean="0">
              <a:solidFill>
                <a:srgbClr val="00B050"/>
              </a:solidFill>
            </a:endParaRPr>
          </a:p>
          <a:p>
            <a:r>
              <a:rPr lang="bg-BG" sz="3600" dirty="0"/>
              <a:t>Разбирането ни дава достъп до знанието за света около нас. Нашият начин да бъдем и да се държим е дълбоко повлиян от нашето възприятие и от това как разбираме информацията, която ни заобикаля.</a:t>
            </a:r>
          </a:p>
          <a:p>
            <a:endParaRPr lang="bg-BG" dirty="0"/>
          </a:p>
        </p:txBody>
      </p:sp>
    </p:spTree>
    <p:extLst>
      <p:ext uri="{BB962C8B-B14F-4D97-AF65-F5344CB8AC3E}">
        <p14:creationId xmlns:p14="http://schemas.microsoft.com/office/powerpoint/2010/main" val="3622807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bg-BG" sz="2400" b="1" dirty="0">
                <a:solidFill>
                  <a:srgbClr val="0070C0"/>
                </a:solidFill>
              </a:rPr>
              <a:t>Нужда от съгласуваност на образователното съдържание </a:t>
            </a:r>
            <a:br>
              <a:rPr lang="bg-BG" sz="2400" b="1" dirty="0">
                <a:solidFill>
                  <a:srgbClr val="0070C0"/>
                </a:solidFill>
              </a:rPr>
            </a:br>
            <a:r>
              <a:rPr lang="bg-BG" sz="2400" b="1" dirty="0">
                <a:solidFill>
                  <a:srgbClr val="0070C0"/>
                </a:solidFill>
              </a:rPr>
              <a:t>с модела за разбиране на информацията от учениците </a:t>
            </a:r>
          </a:p>
        </p:txBody>
      </p:sp>
      <p:sp>
        <p:nvSpPr>
          <p:cNvPr id="3" name="Content Placeholder 2"/>
          <p:cNvSpPr>
            <a:spLocks noGrp="1"/>
          </p:cNvSpPr>
          <p:nvPr>
            <p:ph idx="1"/>
          </p:nvPr>
        </p:nvSpPr>
        <p:spPr>
          <a:xfrm>
            <a:off x="457200" y="1556792"/>
            <a:ext cx="8229600" cy="4569371"/>
          </a:xfrm>
        </p:spPr>
        <p:txBody>
          <a:bodyPr>
            <a:normAutofit fontScale="62500" lnSpcReduction="20000"/>
          </a:bodyPr>
          <a:lstStyle/>
          <a:p>
            <a:r>
              <a:rPr lang="bg-BG" dirty="0" smtClean="0"/>
              <a:t>Науките са дисциплини, които разчитат </a:t>
            </a:r>
            <a:r>
              <a:rPr lang="bg-BG" dirty="0"/>
              <a:t>силно на способността на учениците да разбират нови термини и </a:t>
            </a:r>
            <a:r>
              <a:rPr lang="bg-BG" dirty="0" smtClean="0"/>
              <a:t>концепции</a:t>
            </a:r>
            <a:r>
              <a:rPr lang="bg-BG" dirty="0"/>
              <a:t>;</a:t>
            </a:r>
            <a:endParaRPr lang="bg-BG" dirty="0" smtClean="0"/>
          </a:p>
          <a:p>
            <a:r>
              <a:rPr lang="bg-BG" dirty="0" smtClean="0"/>
              <a:t>Учениците често имат проблем и при </a:t>
            </a:r>
            <a:r>
              <a:rPr lang="bg-BG" dirty="0"/>
              <a:t>разбирането на това как е показана и организирана </a:t>
            </a:r>
            <a:r>
              <a:rPr lang="bg-BG" dirty="0" smtClean="0"/>
              <a:t>научната </a:t>
            </a:r>
            <a:r>
              <a:rPr lang="bg-BG" dirty="0"/>
              <a:t>информация </a:t>
            </a:r>
            <a:r>
              <a:rPr lang="bg-BG" dirty="0" smtClean="0"/>
              <a:t>(</a:t>
            </a:r>
            <a:r>
              <a:rPr lang="bg-BG" dirty="0"/>
              <a:t>като фигури, диаграми, графики и чертежи); </a:t>
            </a:r>
            <a:endParaRPr lang="bg-BG" dirty="0" smtClean="0"/>
          </a:p>
          <a:p>
            <a:r>
              <a:rPr lang="bg-BG" dirty="0" smtClean="0"/>
              <a:t>Учениците се борят с </a:t>
            </a:r>
            <a:r>
              <a:rPr lang="bg-BG" dirty="0"/>
              <a:t>технически или специализиран речник, за да предават научни идеи и концепции; и имат трудност при разбирането на синтактичните структури, използвани да изразят сложни научни процеси и концепции</a:t>
            </a:r>
            <a:r>
              <a:rPr lang="bg-BG" dirty="0" smtClean="0"/>
              <a:t>.</a:t>
            </a:r>
          </a:p>
          <a:p>
            <a:pPr marL="0" indent="0">
              <a:buNone/>
            </a:pPr>
            <a:r>
              <a:rPr lang="bg-BG" dirty="0" smtClean="0"/>
              <a:t> </a:t>
            </a:r>
            <a:endParaRPr lang="bg-BG" dirty="0"/>
          </a:p>
          <a:p>
            <a:r>
              <a:rPr lang="bg-BG" dirty="0"/>
              <a:t>Проблемът е, че без значение колко учителите се опитват да бъдат </a:t>
            </a:r>
            <a:r>
              <a:rPr lang="bg-BG" dirty="0" smtClean="0"/>
              <a:t>осъзнати за </a:t>
            </a:r>
            <a:r>
              <a:rPr lang="bg-BG" dirty="0"/>
              <a:t>когнитивните и мисловни модели на </a:t>
            </a:r>
            <a:r>
              <a:rPr lang="bg-BG" dirty="0" smtClean="0"/>
              <a:t>децата, </a:t>
            </a:r>
            <a:r>
              <a:rPr lang="bg-BG" dirty="0"/>
              <a:t>обикновено се провалят, поради факта, че неврологичните връзки в техните мозъци, техният опит и знания са много различни от тези на децата. </a:t>
            </a:r>
            <a:endParaRPr lang="bg-BG" dirty="0" smtClean="0"/>
          </a:p>
          <a:p>
            <a:r>
              <a:rPr lang="bg-BG" dirty="0" smtClean="0"/>
              <a:t>Въвеждането </a:t>
            </a:r>
            <a:r>
              <a:rPr lang="bg-BG" dirty="0"/>
              <a:t>на нов научен език би могло да доведе до значително объркване, в частност, когато учениците могат да са затвърдили вече различно разбиране на термините от тяхната ежедневна употреба. </a:t>
            </a:r>
            <a:endParaRPr lang="en-US" dirty="0" smtClean="0"/>
          </a:p>
        </p:txBody>
      </p:sp>
    </p:spTree>
    <p:extLst>
      <p:ext uri="{BB962C8B-B14F-4D97-AF65-F5344CB8AC3E}">
        <p14:creationId xmlns:p14="http://schemas.microsoft.com/office/powerpoint/2010/main" val="3622807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Autofit/>
          </a:bodyPr>
          <a:lstStyle/>
          <a:p>
            <a:r>
              <a:rPr lang="bg-BG" sz="2400" b="1" dirty="0">
                <a:solidFill>
                  <a:srgbClr val="0070C0"/>
                </a:solidFill>
              </a:rPr>
              <a:t>Нужда от съгласуваност на образователното съдържание </a:t>
            </a:r>
            <a:br>
              <a:rPr lang="bg-BG" sz="2400" b="1" dirty="0">
                <a:solidFill>
                  <a:srgbClr val="0070C0"/>
                </a:solidFill>
              </a:rPr>
            </a:br>
            <a:r>
              <a:rPr lang="bg-BG" sz="2400" b="1" dirty="0">
                <a:solidFill>
                  <a:srgbClr val="0070C0"/>
                </a:solidFill>
              </a:rPr>
              <a:t>с модела за разбиране на информацията от учениците </a:t>
            </a:r>
            <a:endParaRPr lang="bg-BG" sz="2400" dirty="0"/>
          </a:p>
        </p:txBody>
      </p:sp>
      <p:sp>
        <p:nvSpPr>
          <p:cNvPr id="3" name="Content Placeholder 2"/>
          <p:cNvSpPr>
            <a:spLocks noGrp="1"/>
          </p:cNvSpPr>
          <p:nvPr>
            <p:ph idx="1"/>
          </p:nvPr>
        </p:nvSpPr>
        <p:spPr>
          <a:xfrm>
            <a:off x="395536" y="1556792"/>
            <a:ext cx="8229600" cy="4525963"/>
          </a:xfrm>
        </p:spPr>
        <p:txBody>
          <a:bodyPr>
            <a:normAutofit fontScale="70000" lnSpcReduction="20000"/>
          </a:bodyPr>
          <a:lstStyle/>
          <a:p>
            <a:r>
              <a:rPr lang="bg-BG" dirty="0" smtClean="0">
                <a:solidFill>
                  <a:srgbClr val="00B050"/>
                </a:solidFill>
              </a:rPr>
              <a:t>Термин</a:t>
            </a:r>
            <a:r>
              <a:rPr lang="bg-BG" dirty="0" smtClean="0"/>
              <a:t>: дума или </a:t>
            </a:r>
            <a:r>
              <a:rPr lang="bg-BG" dirty="0"/>
              <a:t>словосъчетание, което обозначава </a:t>
            </a:r>
            <a:r>
              <a:rPr lang="bg-BG" dirty="0" smtClean="0"/>
              <a:t>определен предмет или явление </a:t>
            </a:r>
            <a:r>
              <a:rPr lang="bg-BG" dirty="0"/>
              <a:t>и което има </a:t>
            </a:r>
            <a:r>
              <a:rPr lang="bg-BG" dirty="0" smtClean="0"/>
              <a:t>конкретен смисъл </a:t>
            </a:r>
            <a:r>
              <a:rPr lang="bg-BG" dirty="0"/>
              <a:t>и сфера на </a:t>
            </a:r>
            <a:r>
              <a:rPr lang="bg-BG" dirty="0" smtClean="0"/>
              <a:t>използване;</a:t>
            </a:r>
          </a:p>
          <a:p>
            <a:r>
              <a:rPr lang="bg-BG" dirty="0" smtClean="0"/>
              <a:t> </a:t>
            </a:r>
          </a:p>
          <a:p>
            <a:r>
              <a:rPr lang="bg-BG" dirty="0" smtClean="0">
                <a:solidFill>
                  <a:srgbClr val="00B050"/>
                </a:solidFill>
              </a:rPr>
              <a:t>Понятие</a:t>
            </a:r>
            <a:r>
              <a:rPr lang="bg-BG" dirty="0"/>
              <a:t>: </a:t>
            </a:r>
            <a:r>
              <a:rPr lang="ru-RU" dirty="0" smtClean="0"/>
              <a:t>понятието е такава форма на мисленето</a:t>
            </a:r>
            <a:r>
              <a:rPr lang="ru-RU" dirty="0"/>
              <a:t>, </a:t>
            </a:r>
            <a:r>
              <a:rPr lang="ru-RU" dirty="0" smtClean="0"/>
              <a:t>която обобщава съществените свойства на група явления и заедно с това посочва отличителните признаци</a:t>
            </a:r>
            <a:r>
              <a:rPr lang="ru-RU" dirty="0"/>
              <a:t>, </a:t>
            </a:r>
            <a:r>
              <a:rPr lang="ru-RU" dirty="0" smtClean="0"/>
              <a:t>по които тази група явления се отличава от останалите в рамките на същия род явления</a:t>
            </a:r>
            <a:r>
              <a:rPr lang="en-US" dirty="0" smtClean="0"/>
              <a:t>;</a:t>
            </a:r>
            <a:endParaRPr lang="bg-BG" dirty="0" smtClean="0"/>
          </a:p>
          <a:p>
            <a:endParaRPr lang="en-US" dirty="0" smtClean="0"/>
          </a:p>
          <a:p>
            <a:r>
              <a:rPr lang="bg-BG" dirty="0">
                <a:solidFill>
                  <a:srgbClr val="00B050"/>
                </a:solidFill>
              </a:rPr>
              <a:t>Дефиниция</a:t>
            </a:r>
            <a:r>
              <a:rPr lang="bg-BG" dirty="0"/>
              <a:t>: </a:t>
            </a:r>
            <a:r>
              <a:rPr lang="bg-BG" dirty="0" smtClean="0"/>
              <a:t>концентрирана </a:t>
            </a:r>
            <a:r>
              <a:rPr lang="bg-BG" dirty="0"/>
              <a:t>формулировка за разбиране на </a:t>
            </a:r>
            <a:r>
              <a:rPr lang="bg-BG" dirty="0" smtClean="0"/>
              <a:t>понятието, </a:t>
            </a:r>
            <a:r>
              <a:rPr lang="bg-BG" dirty="0"/>
              <a:t>която обикновено съдържа </a:t>
            </a:r>
            <a:r>
              <a:rPr lang="bg-BG" dirty="0" smtClean="0"/>
              <a:t>неговите основни </a:t>
            </a:r>
            <a:r>
              <a:rPr lang="bg-BG" dirty="0"/>
              <a:t>характеристики и </a:t>
            </a:r>
            <a:r>
              <a:rPr lang="bg-BG" dirty="0" smtClean="0"/>
              <a:t>го </a:t>
            </a:r>
            <a:r>
              <a:rPr lang="bg-BG" dirty="0"/>
              <a:t>отличава от другите свързани понятия</a:t>
            </a:r>
            <a:r>
              <a:rPr lang="bg-BG" dirty="0" smtClean="0"/>
              <a:t>.</a:t>
            </a:r>
          </a:p>
          <a:p>
            <a:endParaRPr lang="en-US" dirty="0" smtClean="0"/>
          </a:p>
          <a:p>
            <a:endParaRPr lang="en-US" dirty="0" smtClean="0"/>
          </a:p>
          <a:p>
            <a:endParaRPr lang="ru-RU" dirty="0" smtClean="0"/>
          </a:p>
          <a:p>
            <a:endParaRPr lang="bg-BG" dirty="0"/>
          </a:p>
        </p:txBody>
      </p:sp>
    </p:spTree>
    <p:extLst>
      <p:ext uri="{BB962C8B-B14F-4D97-AF65-F5344CB8AC3E}">
        <p14:creationId xmlns:p14="http://schemas.microsoft.com/office/powerpoint/2010/main" val="284109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bg-BG" sz="3600" b="1" dirty="0">
                <a:solidFill>
                  <a:srgbClr val="0070C0"/>
                </a:solidFill>
              </a:rPr>
              <a:t>Обучението по научните дисциплини</a:t>
            </a:r>
          </a:p>
        </p:txBody>
      </p:sp>
      <p:sp>
        <p:nvSpPr>
          <p:cNvPr id="3" name="Content Placeholder 2"/>
          <p:cNvSpPr>
            <a:spLocks noGrp="1"/>
          </p:cNvSpPr>
          <p:nvPr>
            <p:ph idx="1"/>
          </p:nvPr>
        </p:nvSpPr>
        <p:spPr>
          <a:xfrm>
            <a:off x="467544" y="1052736"/>
            <a:ext cx="8229600" cy="5688632"/>
          </a:xfrm>
        </p:spPr>
        <p:txBody>
          <a:bodyPr>
            <a:normAutofit lnSpcReduction="10000"/>
          </a:bodyPr>
          <a:lstStyle/>
          <a:p>
            <a:r>
              <a:rPr lang="bg-BG" sz="2000" dirty="0" smtClean="0"/>
              <a:t>«Научава термина …….“</a:t>
            </a:r>
          </a:p>
          <a:p>
            <a:r>
              <a:rPr lang="bg-BG" sz="2000" dirty="0" smtClean="0"/>
              <a:t>«Научава дефиницията </a:t>
            </a:r>
            <a:r>
              <a:rPr lang="bg-BG" sz="2000" dirty="0"/>
              <a:t>на понятието </a:t>
            </a:r>
            <a:r>
              <a:rPr lang="bg-BG" sz="2000" dirty="0" smtClean="0"/>
              <a:t>…….»</a:t>
            </a:r>
          </a:p>
          <a:p>
            <a:r>
              <a:rPr lang="bg-BG" sz="2000" dirty="0" smtClean="0"/>
              <a:t>«</a:t>
            </a:r>
            <a:r>
              <a:rPr lang="bg-BG" sz="2000" dirty="0"/>
              <a:t>Разбира </a:t>
            </a:r>
            <a:r>
              <a:rPr lang="bg-BG" sz="2000" dirty="0" smtClean="0"/>
              <a:t>понятието…… »</a:t>
            </a:r>
          </a:p>
          <a:p>
            <a:r>
              <a:rPr lang="bg-BG" sz="2000" dirty="0" smtClean="0"/>
              <a:t>«Използва </a:t>
            </a:r>
            <a:r>
              <a:rPr lang="bg-BG" sz="2000" dirty="0"/>
              <a:t>термина ……. </a:t>
            </a:r>
            <a:r>
              <a:rPr lang="bg-BG" sz="2000" dirty="0" smtClean="0"/>
              <a:t>правилно.“</a:t>
            </a:r>
          </a:p>
          <a:p>
            <a:endParaRPr lang="bg-BG" sz="2000" dirty="0"/>
          </a:p>
          <a:p>
            <a:endParaRPr lang="bg-BG" sz="2000" dirty="0" smtClean="0"/>
          </a:p>
          <a:p>
            <a:endParaRPr lang="bg-BG" sz="2000" dirty="0"/>
          </a:p>
          <a:p>
            <a:endParaRPr lang="bg-BG" sz="2000" dirty="0" smtClean="0"/>
          </a:p>
          <a:p>
            <a:endParaRPr lang="bg-BG" sz="2000" dirty="0"/>
          </a:p>
          <a:p>
            <a:endParaRPr lang="bg-BG" sz="2000" dirty="0" smtClean="0"/>
          </a:p>
          <a:p>
            <a:endParaRPr lang="bg-BG" sz="2000" dirty="0"/>
          </a:p>
          <a:p>
            <a:endParaRPr lang="bg-BG" sz="2000" dirty="0" smtClean="0"/>
          </a:p>
          <a:p>
            <a:endParaRPr lang="bg-BG" sz="2000" dirty="0"/>
          </a:p>
          <a:p>
            <a:r>
              <a:rPr lang="en-US" sz="2000" b="1" dirty="0" smtClean="0">
                <a:solidFill>
                  <a:srgbClr val="0070C0"/>
                </a:solidFill>
              </a:rPr>
              <a:t>GoScience: </a:t>
            </a:r>
            <a:r>
              <a:rPr lang="bg-BG" sz="2000" b="1" dirty="0" smtClean="0">
                <a:solidFill>
                  <a:srgbClr val="0070C0"/>
                </a:solidFill>
              </a:rPr>
              <a:t>създаване на директна връзка между понятията  и придаване на смисъл на термините, изпозлвайки вече съществуващия опит /знания на ученика </a:t>
            </a:r>
            <a:r>
              <a:rPr lang="bg-BG" sz="2000" b="1" dirty="0">
                <a:solidFill>
                  <a:srgbClr val="0070C0"/>
                </a:solidFill>
              </a:rPr>
              <a:t>от всяка една </a:t>
            </a:r>
            <a:r>
              <a:rPr lang="bg-BG" sz="2000" b="1" dirty="0" smtClean="0">
                <a:solidFill>
                  <a:srgbClr val="0070C0"/>
                </a:solidFill>
              </a:rPr>
              <a:t>област. </a:t>
            </a:r>
            <a:endParaRPr lang="bg-BG" sz="2000" b="1" dirty="0">
              <a:solidFill>
                <a:srgbClr val="0070C0"/>
              </a:solidFill>
            </a:endParaRPr>
          </a:p>
        </p:txBody>
      </p:sp>
      <p:graphicFrame>
        <p:nvGraphicFramePr>
          <p:cNvPr id="4" name="Content Placeholder 3">
            <a:extLst>
              <a:ext uri="{FF2B5EF4-FFF2-40B4-BE49-F238E27FC236}">
                <a16:creationId xmlns="" xmlns:a16="http://schemas.microsoft.com/office/drawing/2014/main" id="{AC242F0C-CD49-4FE6-B336-0849296BEF37}"/>
              </a:ext>
            </a:extLst>
          </p:cNvPr>
          <p:cNvGraphicFramePr>
            <a:graphicFrameLocks/>
          </p:cNvGraphicFramePr>
          <p:nvPr>
            <p:extLst>
              <p:ext uri="{D42A27DB-BD31-4B8C-83A1-F6EECF244321}">
                <p14:modId xmlns:p14="http://schemas.microsoft.com/office/powerpoint/2010/main" val="59884933"/>
              </p:ext>
            </p:extLst>
          </p:nvPr>
        </p:nvGraphicFramePr>
        <p:xfrm>
          <a:off x="1043608" y="2636912"/>
          <a:ext cx="6900596" cy="2472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6669249"/>
      </p:ext>
    </p:extLst>
  </p:cSld>
  <p:clrMapOvr>
    <a:masterClrMapping/>
  </p:clrMapOvr>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804</TotalTime>
  <Words>1436</Words>
  <Application>Microsoft Office PowerPoint</Application>
  <PresentationFormat>On-screen Show (4:3)</PresentationFormat>
  <Paragraphs>104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GOSCIENCE: креативност и подобрено разбиране в преподаването и изучаването на науки в училищата</vt:lpstr>
      <vt:lpstr>Дефиниране на „разбиране”</vt:lpstr>
      <vt:lpstr>Дефиниране на „разбиране”</vt:lpstr>
      <vt:lpstr>Паметта като когнитивен процес</vt:lpstr>
      <vt:lpstr>„Разбиране” в проекта GoScience</vt:lpstr>
      <vt:lpstr>Нужда от съгласуваност на образователното съдържание  с модела за разбиране на информацията от учениците </vt:lpstr>
      <vt:lpstr>Нужда от съгласуваност на образователното съдържание  с модела за разбиране на информацията от учениците </vt:lpstr>
      <vt:lpstr>Нужда от съгласуваност на образователното съдържание  с модела за разбиране на информацията от учениците </vt:lpstr>
      <vt:lpstr>Обучението по научните дисциплини</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79</cp:revision>
  <dcterms:created xsi:type="dcterms:W3CDTF">2017-12-12T08:54:23Z</dcterms:created>
  <dcterms:modified xsi:type="dcterms:W3CDTF">2019-08-23T11:01:06Z</dcterms:modified>
</cp:coreProperties>
</file>